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3" r:id="rId3"/>
    <p:sldId id="256" r:id="rId4"/>
    <p:sldId id="257" r:id="rId5"/>
    <p:sldId id="258" r:id="rId6"/>
    <p:sldId id="259" r:id="rId7"/>
    <p:sldId id="260" r:id="rId8"/>
    <p:sldId id="261" r:id="rId9"/>
    <p:sldId id="282" r:id="rId10"/>
    <p:sldId id="283" r:id="rId11"/>
    <p:sldId id="285" r:id="rId12"/>
    <p:sldId id="291" r:id="rId13"/>
    <p:sldId id="287" r:id="rId14"/>
    <p:sldId id="289" r:id="rId15"/>
    <p:sldId id="264" r:id="rId16"/>
    <p:sldId id="268" r:id="rId17"/>
    <p:sldId id="269" r:id="rId18"/>
    <p:sldId id="271" r:id="rId19"/>
    <p:sldId id="272" r:id="rId20"/>
    <p:sldId id="275" r:id="rId21"/>
    <p:sldId id="273" r:id="rId22"/>
    <p:sldId id="292" r:id="rId23"/>
    <p:sldId id="293" r:id="rId24"/>
    <p:sldId id="294" r:id="rId25"/>
    <p:sldId id="274" r:id="rId26"/>
    <p:sldId id="276" r:id="rId27"/>
    <p:sldId id="277" r:id="rId28"/>
    <p:sldId id="278" r:id="rId29"/>
    <p:sldId id="279" r:id="rId30"/>
    <p:sldId id="280" r:id="rId31"/>
    <p:sldId id="281" r:id="rId32"/>
    <p:sldId id="295" r:id="rId33"/>
    <p:sldId id="296" r:id="rId34"/>
    <p:sldId id="297" r:id="rId35"/>
    <p:sldId id="298" r:id="rId36"/>
    <p:sldId id="299" r:id="rId37"/>
    <p:sldId id="300" r:id="rId38"/>
    <p:sldId id="301" r:id="rId39"/>
    <p:sldId id="304" r:id="rId40"/>
    <p:sldId id="305" r:id="rId41"/>
    <p:sldId id="306" r:id="rId42"/>
    <p:sldId id="307" r:id="rId43"/>
    <p:sldId id="308" r:id="rId44"/>
    <p:sldId id="309" r:id="rId45"/>
    <p:sldId id="310" r:id="rId46"/>
    <p:sldId id="312" r:id="rId47"/>
    <p:sldId id="313" r:id="rId48"/>
    <p:sldId id="314" r:id="rId49"/>
    <p:sldId id="315" r:id="rId50"/>
    <p:sldId id="316" r:id="rId51"/>
    <p:sldId id="317" r:id="rId52"/>
    <p:sldId id="318" r:id="rId53"/>
    <p:sldId id="319" r:id="rId54"/>
    <p:sldId id="320" r:id="rId55"/>
    <p:sldId id="321" r:id="rId56"/>
    <p:sldId id="322" r:id="rId57"/>
    <p:sldId id="323" r:id="rId58"/>
    <p:sldId id="327" r:id="rId59"/>
    <p:sldId id="326" r:id="rId60"/>
    <p:sldId id="324" r:id="rId61"/>
    <p:sldId id="325" r:id="rId62"/>
    <p:sldId id="328" r:id="rId63"/>
    <p:sldId id="329" r:id="rId64"/>
    <p:sldId id="330" r:id="rId65"/>
    <p:sldId id="331" r:id="rId66"/>
    <p:sldId id="333" r:id="rId67"/>
    <p:sldId id="337" r:id="rId68"/>
    <p:sldId id="339" r:id="rId69"/>
    <p:sldId id="340" r:id="rId70"/>
    <p:sldId id="341" r:id="rId71"/>
    <p:sldId id="342" r:id="rId72"/>
    <p:sldId id="343" r:id="rId73"/>
    <p:sldId id="344" r:id="rId74"/>
    <p:sldId id="345" r:id="rId75"/>
    <p:sldId id="346" r:id="rId76"/>
    <p:sldId id="347" r:id="rId77"/>
    <p:sldId id="348" r:id="rId78"/>
    <p:sldId id="349" r:id="rId79"/>
    <p:sldId id="350" r:id="rId80"/>
    <p:sldId id="351" r:id="rId81"/>
    <p:sldId id="352" r:id="rId82"/>
    <p:sldId id="353" r:id="rId83"/>
    <p:sldId id="354" r:id="rId84"/>
    <p:sldId id="355" r:id="rId85"/>
    <p:sldId id="356" r:id="rId86"/>
    <p:sldId id="357" r:id="rId87"/>
    <p:sldId id="358" r:id="rId88"/>
    <p:sldId id="360" r:id="rId89"/>
    <p:sldId id="359" r:id="rId90"/>
    <p:sldId id="362" r:id="rId91"/>
    <p:sldId id="361" r:id="rId92"/>
    <p:sldId id="368" r:id="rId93"/>
    <p:sldId id="363" r:id="rId94"/>
    <p:sldId id="366" r:id="rId95"/>
    <p:sldId id="367" r:id="rId96"/>
    <p:sldId id="373" r:id="rId97"/>
    <p:sldId id="374" r:id="rId98"/>
    <p:sldId id="375" r:id="rId99"/>
    <p:sldId id="364" r:id="rId100"/>
    <p:sldId id="365" r:id="rId101"/>
    <p:sldId id="369" r:id="rId102"/>
    <p:sldId id="370" r:id="rId103"/>
    <p:sldId id="371" r:id="rId104"/>
    <p:sldId id="372" r:id="rId105"/>
    <p:sldId id="376" r:id="rId106"/>
    <p:sldId id="377" r:id="rId107"/>
    <p:sldId id="378" r:id="rId108"/>
    <p:sldId id="380" r:id="rId109"/>
    <p:sldId id="382" r:id="rId110"/>
    <p:sldId id="384" r:id="rId111"/>
    <p:sldId id="386" r:id="rId112"/>
    <p:sldId id="388" r:id="rId113"/>
    <p:sldId id="390" r:id="rId114"/>
    <p:sldId id="392" r:id="rId115"/>
    <p:sldId id="394" r:id="rId116"/>
    <p:sldId id="396" r:id="rId117"/>
    <p:sldId id="398" r:id="rId118"/>
    <p:sldId id="400" r:id="rId119"/>
    <p:sldId id="402" r:id="rId120"/>
    <p:sldId id="404" r:id="rId121"/>
    <p:sldId id="406" r:id="rId122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dmin\Desktop\Фото005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Admin\Desktop\depositphotos_25621529-Cow-and-Goat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Яшь</a:t>
            </a:r>
            <a:r>
              <a:rPr lang="tt-RU" dirty="0" smtClean="0"/>
              <a:t>ләр  белән эшләү ,спорт</a:t>
            </a:r>
            <a:endParaRPr lang="ru-RU" dirty="0"/>
          </a:p>
        </p:txBody>
      </p:sp>
      <p:pic>
        <p:nvPicPr>
          <p:cNvPr id="36866" name="Picture 2" descr="C:\Users\Admin\Desktop\Фото649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1143000"/>
            <a:ext cx="91440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7890" name="Picture 2" descr="C:\Users\Admin\Desktop\Фото648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52400" y="0"/>
            <a:ext cx="92963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8914" name="Picture 2" descr="C:\Users\Admin\Desktop\Фото011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9938" name="Picture 2" descr="C:\Users\Admin\Desktop\SAM_3817(4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t-RU" dirty="0" smtClean="0"/>
              <a:t>Халыкка  соөиалҗ  хезмәт  кәрсәтү</a:t>
            </a:r>
            <a:endParaRPr lang="ru-RU" dirty="0"/>
          </a:p>
        </p:txBody>
      </p:sp>
      <p:pic>
        <p:nvPicPr>
          <p:cNvPr id="44034" name="Picture 2" descr="C:\Users\Admin\Desktop\SAM_40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143000"/>
            <a:ext cx="91440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5058" name="Picture 2" descr="C:\Users\Admin\Desktop\SAM_41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t-RU" dirty="0" smtClean="0"/>
              <a:t>Алтын  туйларын уздыручылар</a:t>
            </a:r>
            <a:endParaRPr lang="ru-RU" dirty="0"/>
          </a:p>
        </p:txBody>
      </p:sp>
      <p:pic>
        <p:nvPicPr>
          <p:cNvPr id="46082" name="Picture 2" descr="C:\Users\Admin\Desktop\DSC013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t-RU" dirty="0" smtClean="0"/>
              <a:t>Куз</a:t>
            </a:r>
            <a:r>
              <a:rPr lang="ru-RU" dirty="0" err="1" smtClean="0"/>
              <a:t>ьмин</a:t>
            </a:r>
            <a:r>
              <a:rPr lang="ru-RU" dirty="0" smtClean="0"/>
              <a:t> Денис Анатольевич</a:t>
            </a:r>
            <a:endParaRPr lang="ru-RU" dirty="0"/>
          </a:p>
        </p:txBody>
      </p:sp>
      <p:pic>
        <p:nvPicPr>
          <p:cNvPr id="47106" name="Picture 2" descr="C:\Users\Admin\Desktop\мои  документы\эти_2015\DSC004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219200"/>
            <a:ext cx="9144000" cy="5638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7526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ДНД </a:t>
            </a:r>
            <a:r>
              <a:rPr lang="ru-RU" dirty="0" err="1" smtClean="0"/>
              <a:t>ларга</a:t>
            </a:r>
            <a:r>
              <a:rPr lang="ru-RU" dirty="0" smtClean="0"/>
              <a:t>  </a:t>
            </a:r>
            <a:r>
              <a:rPr lang="ru-RU" dirty="0" err="1" smtClean="0"/>
              <a:t>удостоверениял</a:t>
            </a:r>
            <a:r>
              <a:rPr lang="tt-RU" dirty="0" smtClean="0"/>
              <a:t>әр </a:t>
            </a:r>
            <a:r>
              <a:rPr lang="tt-RU" dirty="0" smtClean="0"/>
              <a:t>тапшырылды,депутатларга яңа ел бүләкләре бирелде.</a:t>
            </a:r>
            <a:endParaRPr lang="ru-RU" dirty="0"/>
          </a:p>
        </p:txBody>
      </p:sp>
      <p:pic>
        <p:nvPicPr>
          <p:cNvPr id="1026" name="Picture 2" descr="C:\Users\Admin\Desktop\3783_53161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828800"/>
            <a:ext cx="9144000" cy="5029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t-RU" dirty="0" smtClean="0"/>
              <a:t>По</a:t>
            </a:r>
            <a:r>
              <a:rPr lang="ru-RU" dirty="0" smtClean="0"/>
              <a:t>жар </a:t>
            </a:r>
            <a:r>
              <a:rPr lang="ru-RU" dirty="0" err="1" smtClean="0"/>
              <a:t>куркынычсызлыгы</a:t>
            </a:r>
            <a:r>
              <a:rPr lang="ru-RU" dirty="0" smtClean="0"/>
              <a:t> </a:t>
            </a:r>
            <a:r>
              <a:rPr lang="ru-RU" dirty="0" err="1" smtClean="0"/>
              <a:t>буенча</a:t>
            </a:r>
            <a:endParaRPr lang="ru-RU" dirty="0"/>
          </a:p>
        </p:txBody>
      </p:sp>
      <p:pic>
        <p:nvPicPr>
          <p:cNvPr id="2050" name="Picture 2" descr="C:\Users\Admin\Desktop\17734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219200"/>
            <a:ext cx="9144000" cy="5638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ИҢ КҮП СӨТ ТАПШЫРУЧЫЛАР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t-RU" dirty="0" smtClean="0"/>
              <a:t>Каримова Кадрия – 13тн821кг  207315сум</a:t>
            </a:r>
          </a:p>
          <a:p>
            <a:r>
              <a:rPr lang="tt-RU" dirty="0" smtClean="0"/>
              <a:t>Муфазалов Газинур-20тн291кг  304365сум</a:t>
            </a:r>
          </a:p>
          <a:p>
            <a:r>
              <a:rPr lang="tt-RU" dirty="0" smtClean="0"/>
              <a:t>Хайруллина Гулия  -  16тн598кг  248970сум</a:t>
            </a:r>
          </a:p>
          <a:p>
            <a:r>
              <a:rPr lang="tt-RU" dirty="0" smtClean="0"/>
              <a:t>Хамидуллина Миләүшә-6тн273кг 94095сум</a:t>
            </a:r>
          </a:p>
          <a:p>
            <a:r>
              <a:rPr lang="tt-RU" dirty="0" smtClean="0"/>
              <a:t>Зайнуллина Назиря – 9тн430кг    141450сум</a:t>
            </a:r>
          </a:p>
          <a:p>
            <a:r>
              <a:rPr lang="tt-RU" dirty="0" smtClean="0"/>
              <a:t>Зайнуллин Рафик     -  11тн172кг   167580сум</a:t>
            </a:r>
          </a:p>
          <a:p>
            <a:r>
              <a:rPr lang="tt-RU" dirty="0" smtClean="0"/>
              <a:t>Уртача сөтнең бәясе  15сум</a:t>
            </a:r>
            <a:endParaRPr lang="ru-RU" dirty="0"/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Имминият</a:t>
            </a:r>
            <a:r>
              <a:rPr lang="tt-RU" dirty="0" smtClean="0"/>
              <a:t>ләштермәгән  йортлар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440363"/>
          </a:xfrm>
        </p:spPr>
        <p:txBody>
          <a:bodyPr>
            <a:normAutofit fontScale="25000" lnSpcReduction="20000"/>
          </a:bodyPr>
          <a:lstStyle/>
          <a:p>
            <a:r>
              <a:rPr lang="tt-RU" dirty="0" smtClean="0"/>
              <a:t> </a:t>
            </a:r>
            <a:endParaRPr lang="ru-RU" dirty="0" smtClean="0"/>
          </a:p>
          <a:p>
            <a:r>
              <a:rPr lang="tt-RU" dirty="0" smtClean="0"/>
              <a:t> </a:t>
            </a:r>
            <a:endParaRPr lang="ru-RU" dirty="0" smtClean="0"/>
          </a:p>
          <a:p>
            <a:r>
              <a:rPr lang="tt-RU" sz="8000" dirty="0" smtClean="0">
                <a:latin typeface="Times New Roman" pitchFamily="18" charset="0"/>
                <a:cs typeface="Times New Roman" pitchFamily="18" charset="0"/>
              </a:rPr>
              <a:t>                                Страховать  ителмәгән  йортлар</a:t>
            </a:r>
            <a:endParaRPr lang="ru-RU" sz="8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tt-RU" sz="8000" b="1" dirty="0" smtClean="0">
                <a:latin typeface="Times New Roman" pitchFamily="18" charset="0"/>
                <a:cs typeface="Times New Roman" pitchFamily="18" charset="0"/>
              </a:rPr>
              <a:t>Олы  Урсак</a:t>
            </a:r>
            <a:endParaRPr lang="ru-RU" sz="8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tt-RU" sz="8000" dirty="0" smtClean="0">
                <a:latin typeface="Times New Roman" pitchFamily="18" charset="0"/>
                <a:cs typeface="Times New Roman" pitchFamily="18" charset="0"/>
              </a:rPr>
              <a:t>1.Сираева  Зубарзят К.                                         яшәмиләр</a:t>
            </a:r>
            <a:endParaRPr lang="ru-RU" sz="8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tt-RU" sz="8000" dirty="0" smtClean="0">
                <a:latin typeface="Times New Roman" pitchFamily="18" charset="0"/>
                <a:cs typeface="Times New Roman" pitchFamily="18" charset="0"/>
              </a:rPr>
              <a:t>2.Шайхутдинов Гашигулла                                  яши</a:t>
            </a:r>
            <a:endParaRPr lang="ru-RU" sz="8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tt-RU" sz="8000" dirty="0" smtClean="0">
                <a:latin typeface="Times New Roman" pitchFamily="18" charset="0"/>
                <a:cs typeface="Times New Roman" pitchFamily="18" charset="0"/>
              </a:rPr>
              <a:t>3.Зарипов Саетша                                                 яшәмиләр</a:t>
            </a:r>
            <a:endParaRPr lang="ru-RU" sz="8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tt-RU" sz="8000" dirty="0" smtClean="0">
                <a:latin typeface="Times New Roman" pitchFamily="18" charset="0"/>
                <a:cs typeface="Times New Roman" pitchFamily="18" charset="0"/>
              </a:rPr>
              <a:t>4.Миннуллин  Рафаэл                                          яшиләр</a:t>
            </a:r>
            <a:endParaRPr lang="ru-RU" sz="8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tt-RU" sz="8000" dirty="0" smtClean="0">
                <a:latin typeface="Times New Roman" pitchFamily="18" charset="0"/>
                <a:cs typeface="Times New Roman" pitchFamily="18" charset="0"/>
              </a:rPr>
              <a:t>5.Ибрагимов  Рәшит                                            яшәмиләр</a:t>
            </a:r>
            <a:endParaRPr lang="ru-RU" sz="8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tt-RU" sz="8000" dirty="0" smtClean="0">
                <a:latin typeface="Times New Roman" pitchFamily="18" charset="0"/>
                <a:cs typeface="Times New Roman" pitchFamily="18" charset="0"/>
              </a:rPr>
              <a:t>6.Валиева  Фанзиля                                             яшәмиләр</a:t>
            </a:r>
            <a:endParaRPr lang="ru-RU" sz="8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tt-RU" sz="8000" dirty="0" smtClean="0">
                <a:latin typeface="Times New Roman" pitchFamily="18" charset="0"/>
                <a:cs typeface="Times New Roman" pitchFamily="18" charset="0"/>
              </a:rPr>
              <a:t>7.Ярхамова Сөембикә                                         Яшәмиләр</a:t>
            </a:r>
            <a:endParaRPr lang="ru-RU" sz="8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tt-RU" sz="8000" dirty="0" smtClean="0">
                <a:latin typeface="Times New Roman" pitchFamily="18" charset="0"/>
                <a:cs typeface="Times New Roman" pitchFamily="18" charset="0"/>
              </a:rPr>
              <a:t>8.Салахов  рахимулла                                         яшәмиләр</a:t>
            </a:r>
            <a:endParaRPr lang="ru-RU" sz="8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tt-RU" sz="8000" dirty="0" smtClean="0">
                <a:latin typeface="Times New Roman" pitchFamily="18" charset="0"/>
                <a:cs typeface="Times New Roman" pitchFamily="18" charset="0"/>
              </a:rPr>
              <a:t>9.Шайдуллина  равиля                                        яшәмиләр</a:t>
            </a:r>
            <a:endParaRPr lang="ru-RU" sz="8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tt-RU" sz="8000" dirty="0" smtClean="0">
                <a:latin typeface="Times New Roman" pitchFamily="18" charset="0"/>
                <a:cs typeface="Times New Roman" pitchFamily="18" charset="0"/>
              </a:rPr>
              <a:t>10.Фасхутдинова  Саймә                                    яшәмиләр</a:t>
            </a:r>
            <a:endParaRPr lang="ru-RU" sz="8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tt-RU" sz="8000" dirty="0" smtClean="0">
                <a:latin typeface="Times New Roman" pitchFamily="18" charset="0"/>
                <a:cs typeface="Times New Roman" pitchFamily="18" charset="0"/>
              </a:rPr>
              <a:t>11.Камалеев Рафаэл                                            яшәмиләр</a:t>
            </a:r>
            <a:endParaRPr lang="ru-RU" sz="8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tt-RU" sz="8000" dirty="0" smtClean="0">
                <a:latin typeface="Times New Roman" pitchFamily="18" charset="0"/>
                <a:cs typeface="Times New Roman" pitchFamily="18" charset="0"/>
              </a:rPr>
              <a:t>12.Шайхуллина  Наиля                                       яшәмиләр</a:t>
            </a:r>
            <a:endParaRPr lang="ru-RU" sz="8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tt-RU" sz="8000" dirty="0" smtClean="0">
                <a:latin typeface="Times New Roman" pitchFamily="18" charset="0"/>
                <a:cs typeface="Times New Roman" pitchFamily="18" charset="0"/>
              </a:rPr>
              <a:t>13.Низамов  Фәрит                                              яшәмиләр</a:t>
            </a:r>
            <a:endParaRPr lang="ru-RU" sz="8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>
            <a:normAutofit fontScale="90000"/>
          </a:bodyPr>
          <a:lstStyle/>
          <a:p>
            <a:r>
              <a:rPr lang="tt-RU" dirty="0" smtClean="0"/>
              <a:t>Имминиятләштермәгән  йортлар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791200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tt-RU" sz="8000" dirty="0" smtClean="0">
                <a:latin typeface="Times New Roman" pitchFamily="18" charset="0"/>
                <a:cs typeface="Times New Roman" pitchFamily="18" charset="0"/>
              </a:rPr>
              <a:t>      14.Хузеев </a:t>
            </a:r>
            <a:r>
              <a:rPr lang="tt-RU" sz="8000" dirty="0" smtClean="0">
                <a:latin typeface="Times New Roman" pitchFamily="18" charset="0"/>
                <a:cs typeface="Times New Roman" pitchFamily="18" charset="0"/>
              </a:rPr>
              <a:t>Гилам                                                 яшәмиләр</a:t>
            </a:r>
            <a:endParaRPr lang="ru-RU" sz="8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tt-RU" sz="8000" dirty="0" smtClean="0">
                <a:latin typeface="Times New Roman" pitchFamily="18" charset="0"/>
                <a:cs typeface="Times New Roman" pitchFamily="18" charset="0"/>
              </a:rPr>
              <a:t>15.Нургалиева Мөслимә                                    яшәмиләр</a:t>
            </a:r>
            <a:endParaRPr lang="ru-RU" sz="8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tt-RU" sz="8000" dirty="0" smtClean="0">
                <a:latin typeface="Times New Roman" pitchFamily="18" charset="0"/>
                <a:cs typeface="Times New Roman" pitchFamily="18" charset="0"/>
              </a:rPr>
              <a:t>16.Юнусов  Рафил                                              яшиләр</a:t>
            </a:r>
            <a:endParaRPr lang="ru-RU" sz="8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tt-RU" sz="8000" dirty="0" smtClean="0">
                <a:latin typeface="Times New Roman" pitchFamily="18" charset="0"/>
                <a:cs typeface="Times New Roman" pitchFamily="18" charset="0"/>
              </a:rPr>
              <a:t>17.Мифтахова  Назиря                                       яшәмиләр</a:t>
            </a:r>
            <a:endParaRPr lang="ru-RU" sz="8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tt-RU" sz="8000" dirty="0" smtClean="0">
                <a:latin typeface="Times New Roman" pitchFamily="18" charset="0"/>
                <a:cs typeface="Times New Roman" pitchFamily="18" charset="0"/>
              </a:rPr>
              <a:t>18.Гайнуллин  Ринат                                          яшиләр</a:t>
            </a:r>
            <a:endParaRPr lang="ru-RU" sz="8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tt-RU" sz="8000" dirty="0" smtClean="0">
                <a:latin typeface="Times New Roman" pitchFamily="18" charset="0"/>
                <a:cs typeface="Times New Roman" pitchFamily="18" charset="0"/>
              </a:rPr>
              <a:t>19.Шамова  Алсу                                                яшәмиләр</a:t>
            </a:r>
            <a:endParaRPr lang="ru-RU" sz="8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tt-RU" sz="8000" dirty="0" smtClean="0">
                <a:latin typeface="Times New Roman" pitchFamily="18" charset="0"/>
                <a:cs typeface="Times New Roman" pitchFamily="18" charset="0"/>
              </a:rPr>
              <a:t>20.Мингазиева  кайнят                                       яшәмиләр</a:t>
            </a:r>
            <a:endParaRPr lang="ru-RU" sz="8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tt-RU" sz="8000" dirty="0" smtClean="0">
                <a:latin typeface="Times New Roman" pitchFamily="18" charset="0"/>
                <a:cs typeface="Times New Roman" pitchFamily="18" charset="0"/>
              </a:rPr>
              <a:t>21.Бикчантаев  Карибулла                                 яшәмиләр</a:t>
            </a:r>
            <a:endParaRPr lang="ru-RU" sz="8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tt-RU" sz="8000" dirty="0" smtClean="0">
                <a:latin typeface="Times New Roman" pitchFamily="18" charset="0"/>
                <a:cs typeface="Times New Roman" pitchFamily="18" charset="0"/>
              </a:rPr>
              <a:t>22.Зул</a:t>
            </a:r>
            <a:r>
              <a:rPr lang="ru-RU" sz="8000" dirty="0" err="1" smtClean="0">
                <a:latin typeface="Times New Roman" pitchFamily="18" charset="0"/>
                <a:cs typeface="Times New Roman" pitchFamily="18" charset="0"/>
              </a:rPr>
              <a:t>ь</a:t>
            </a:r>
            <a:r>
              <a:rPr lang="tt-RU" sz="8000" dirty="0" smtClean="0">
                <a:latin typeface="Times New Roman" pitchFamily="18" charset="0"/>
                <a:cs typeface="Times New Roman" pitchFamily="18" charset="0"/>
              </a:rPr>
              <a:t>фия  Акрамовна                                      яшәмиләр</a:t>
            </a:r>
            <a:endParaRPr lang="ru-RU" sz="8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tt-RU" sz="8000" dirty="0" smtClean="0">
                <a:latin typeface="Times New Roman" pitchFamily="18" charset="0"/>
                <a:cs typeface="Times New Roman" pitchFamily="18" charset="0"/>
              </a:rPr>
              <a:t>23.Насрутдинова Майсрур                                 яшәмиләр</a:t>
            </a:r>
            <a:endParaRPr lang="ru-RU" sz="8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tt-RU" sz="8000" dirty="0" smtClean="0">
                <a:latin typeface="Times New Roman" pitchFamily="18" charset="0"/>
                <a:cs typeface="Times New Roman" pitchFamily="18" charset="0"/>
              </a:rPr>
              <a:t>24.Биктагирова Масрура                                    яшәмиләр</a:t>
            </a:r>
            <a:endParaRPr lang="ru-RU" sz="8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tt-RU" sz="8000" dirty="0" smtClean="0">
                <a:latin typeface="Times New Roman" pitchFamily="18" charset="0"/>
                <a:cs typeface="Times New Roman" pitchFamily="18" charset="0"/>
              </a:rPr>
              <a:t>25.Зарипов  Рәшит                                              яшәмиләр</a:t>
            </a:r>
            <a:endParaRPr lang="ru-RU" sz="8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tt-RU" sz="8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t-RU" sz="8000" b="1" dirty="0" smtClean="0">
                <a:latin typeface="Times New Roman" pitchFamily="18" charset="0"/>
                <a:cs typeface="Times New Roman" pitchFamily="18" charset="0"/>
              </a:rPr>
              <a:t>Бушанча</a:t>
            </a:r>
            <a:endParaRPr lang="ru-RU" sz="8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tt-RU" sz="8000" b="1" dirty="0" smtClean="0"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tt-RU" sz="8000" dirty="0" smtClean="0">
                <a:latin typeface="Times New Roman" pitchFamily="18" charset="0"/>
                <a:cs typeface="Times New Roman" pitchFamily="18" charset="0"/>
              </a:rPr>
              <a:t>Потапов  Влвдимир                                             Яшиләр</a:t>
            </a:r>
            <a:endParaRPr lang="ru-RU" sz="8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tt-RU" sz="8000" dirty="0" smtClean="0">
                <a:latin typeface="Times New Roman" pitchFamily="18" charset="0"/>
                <a:cs typeface="Times New Roman" pitchFamily="18" charset="0"/>
              </a:rPr>
              <a:t>2.Волков  Юрий                                                      яшиләр</a:t>
            </a:r>
            <a:endParaRPr lang="ru-RU" sz="8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tt-RU" sz="8000" dirty="0" smtClean="0">
                <a:latin typeface="Times New Roman" pitchFamily="18" charset="0"/>
                <a:cs typeface="Times New Roman" pitchFamily="18" charset="0"/>
              </a:rPr>
              <a:t>3.Крылов Александр                                              яшиләр</a:t>
            </a:r>
            <a:endParaRPr lang="ru-RU" sz="8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tt-RU" sz="8000" dirty="0" smtClean="0">
                <a:latin typeface="Times New Roman" pitchFamily="18" charset="0"/>
                <a:cs typeface="Times New Roman" pitchFamily="18" charset="0"/>
              </a:rPr>
              <a:t>4.Крылов  Петр                                                       яшиләр</a:t>
            </a:r>
            <a:endParaRPr lang="ru-RU" sz="8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tt-RU" sz="8000" dirty="0" smtClean="0">
                <a:latin typeface="Times New Roman" pitchFamily="18" charset="0"/>
                <a:cs typeface="Times New Roman" pitchFamily="18" charset="0"/>
              </a:rPr>
              <a:t>5.Анисимов  Василий                                             яшиләр</a:t>
            </a:r>
            <a:endParaRPr lang="ru-RU" sz="8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tt-RU" sz="8000" dirty="0" smtClean="0">
                <a:latin typeface="Times New Roman" pitchFamily="18" charset="0"/>
                <a:cs typeface="Times New Roman" pitchFamily="18" charset="0"/>
              </a:rPr>
              <a:t>6.Нугуманова  Ол</a:t>
            </a:r>
            <a:r>
              <a:rPr lang="ru-RU" sz="8000" dirty="0" err="1" smtClean="0">
                <a:latin typeface="Times New Roman" pitchFamily="18" charset="0"/>
                <a:cs typeface="Times New Roman" pitchFamily="18" charset="0"/>
              </a:rPr>
              <a:t>ьга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</a:t>
            </a:r>
            <a:r>
              <a:rPr lang="ru-RU" sz="8000" dirty="0" err="1" smtClean="0">
                <a:latin typeface="Times New Roman" pitchFamily="18" charset="0"/>
                <a:cs typeface="Times New Roman" pitchFamily="18" charset="0"/>
              </a:rPr>
              <a:t>яшил</a:t>
            </a:r>
            <a:r>
              <a:rPr lang="tt-RU" sz="8000" dirty="0" smtClean="0">
                <a:latin typeface="Times New Roman" pitchFamily="18" charset="0"/>
                <a:cs typeface="Times New Roman" pitchFamily="18" charset="0"/>
              </a:rPr>
              <a:t>әр</a:t>
            </a:r>
            <a:endParaRPr lang="ru-RU" sz="8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tt-RU" dirty="0" smtClean="0"/>
              <a:t>Имминиятлештермәгән  йортлар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6019800"/>
          </a:xfrm>
        </p:spPr>
        <p:txBody>
          <a:bodyPr>
            <a:normAutofit fontScale="25000" lnSpcReduction="20000"/>
          </a:bodyPr>
          <a:lstStyle/>
          <a:p>
            <a:r>
              <a:rPr lang="tt-RU" sz="8000" b="1" dirty="0" smtClean="0">
                <a:latin typeface="Times New Roman" pitchFamily="18" charset="0"/>
                <a:cs typeface="Times New Roman" pitchFamily="18" charset="0"/>
              </a:rPr>
              <a:t>Чүкри-Алан</a:t>
            </a:r>
            <a:endParaRPr lang="ru-RU" sz="8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tt-RU" sz="8000" b="1" dirty="0" smtClean="0"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tt-RU" sz="8000" dirty="0" smtClean="0">
                <a:latin typeface="Times New Roman" pitchFamily="18" charset="0"/>
                <a:cs typeface="Times New Roman" pitchFamily="18" charset="0"/>
              </a:rPr>
              <a:t>Абдуллин  Шәүкәт                                               яшиләр</a:t>
            </a:r>
            <a:endParaRPr lang="ru-RU" sz="8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tt-RU" sz="8000" dirty="0" smtClean="0">
                <a:latin typeface="Times New Roman" pitchFamily="18" charset="0"/>
                <a:cs typeface="Times New Roman" pitchFamily="18" charset="0"/>
              </a:rPr>
              <a:t>2.Шарафутдинова  Фәридә                                    яшәмиләр</a:t>
            </a:r>
            <a:endParaRPr lang="ru-RU" sz="8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tt-RU" sz="8000" dirty="0" smtClean="0">
                <a:latin typeface="Times New Roman" pitchFamily="18" charset="0"/>
                <a:cs typeface="Times New Roman" pitchFamily="18" charset="0"/>
              </a:rPr>
              <a:t>3.Замалеев  Кашаф                                                 яшәмиләр</a:t>
            </a:r>
            <a:endParaRPr lang="ru-RU" sz="8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tt-RU" sz="8000" b="1" dirty="0" smtClean="0">
                <a:latin typeface="Times New Roman" pitchFamily="18" charset="0"/>
                <a:cs typeface="Times New Roman" pitchFamily="18" charset="0"/>
              </a:rPr>
              <a:t>Кече  Урсак</a:t>
            </a:r>
            <a:endParaRPr lang="ru-RU" sz="8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tt-RU" sz="8000" dirty="0" smtClean="0">
                <a:latin typeface="Times New Roman" pitchFamily="18" charset="0"/>
                <a:cs typeface="Times New Roman" pitchFamily="18" charset="0"/>
              </a:rPr>
              <a:t>1.Биктимеров Анатолий                                        дачный</a:t>
            </a:r>
            <a:endParaRPr lang="ru-RU" sz="8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tt-RU" sz="8000" dirty="0" smtClean="0">
                <a:latin typeface="Times New Roman" pitchFamily="18" charset="0"/>
                <a:cs typeface="Times New Roman" pitchFamily="18" charset="0"/>
              </a:rPr>
              <a:t>2.Зуева  рая                                                              яшәмиләр</a:t>
            </a:r>
            <a:endParaRPr lang="ru-RU" sz="8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tt-RU" sz="8000" dirty="0" smtClean="0">
                <a:latin typeface="Times New Roman" pitchFamily="18" charset="0"/>
                <a:cs typeface="Times New Roman" pitchFamily="18" charset="0"/>
              </a:rPr>
              <a:t>3.Петров  Александр                                              яшиләр</a:t>
            </a:r>
            <a:endParaRPr lang="ru-RU" sz="8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tt-RU" sz="8000" dirty="0" smtClean="0">
                <a:latin typeface="Times New Roman" pitchFamily="18" charset="0"/>
                <a:cs typeface="Times New Roman" pitchFamily="18" charset="0"/>
              </a:rPr>
              <a:t>4.Порферьев  Осип                                                 яшиләр</a:t>
            </a:r>
            <a:endParaRPr lang="ru-RU" sz="8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tt-RU" sz="8000" dirty="0" smtClean="0">
                <a:latin typeface="Times New Roman" pitchFamily="18" charset="0"/>
                <a:cs typeface="Times New Roman" pitchFamily="18" charset="0"/>
              </a:rPr>
              <a:t>5.Миннуров Талгат                                                дачный</a:t>
            </a:r>
            <a:endParaRPr lang="ru-RU" sz="8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tt-RU" sz="8000" dirty="0" smtClean="0">
                <a:latin typeface="Times New Roman" pitchFamily="18" charset="0"/>
                <a:cs typeface="Times New Roman" pitchFamily="18" charset="0"/>
              </a:rPr>
              <a:t>6.Чуриков Андрей                                                 яшәмиләр</a:t>
            </a:r>
            <a:endParaRPr lang="ru-RU" sz="8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tt-RU" sz="8000" dirty="0" smtClean="0">
                <a:latin typeface="Times New Roman" pitchFamily="18" charset="0"/>
                <a:cs typeface="Times New Roman" pitchFamily="18" charset="0"/>
              </a:rPr>
              <a:t>7.Миннуллина  Зайтуна                                        яшәмиләр</a:t>
            </a:r>
            <a:endParaRPr lang="ru-RU" sz="8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tt-RU" sz="8000" dirty="0" smtClean="0">
                <a:latin typeface="Times New Roman" pitchFamily="18" charset="0"/>
                <a:cs typeface="Times New Roman" pitchFamily="18" charset="0"/>
              </a:rPr>
              <a:t>8.Миннуллин  Ильдар                                           яшәмиләр</a:t>
            </a:r>
            <a:endParaRPr lang="ru-RU" sz="8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tt-RU" sz="8000" dirty="0" smtClean="0">
                <a:latin typeface="Times New Roman" pitchFamily="18" charset="0"/>
                <a:cs typeface="Times New Roman" pitchFamily="18" charset="0"/>
              </a:rPr>
              <a:t>9.Галеев  Рафаэл                                                    яшәмиләр</a:t>
            </a:r>
            <a:endParaRPr lang="ru-RU" sz="8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tt-RU" sz="8000" dirty="0" smtClean="0">
                <a:latin typeface="Times New Roman" pitchFamily="18" charset="0"/>
                <a:cs typeface="Times New Roman" pitchFamily="18" charset="0"/>
              </a:rPr>
              <a:t>10.Садыков  Рузалит                                             яшәмиләр</a:t>
            </a:r>
            <a:endParaRPr lang="ru-RU" sz="8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tt-RU" sz="8000" dirty="0" smtClean="0">
                <a:latin typeface="Times New Roman" pitchFamily="18" charset="0"/>
                <a:cs typeface="Times New Roman" pitchFamily="18" charset="0"/>
              </a:rPr>
              <a:t>11.Сунгатуллин Рәшит                                          яшәмиләр</a:t>
            </a:r>
            <a:endParaRPr lang="ru-RU" sz="8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tt-RU" sz="8000" dirty="0" smtClean="0">
                <a:latin typeface="Times New Roman" pitchFamily="18" charset="0"/>
                <a:cs typeface="Times New Roman" pitchFamily="18" charset="0"/>
              </a:rPr>
              <a:t>12.Шаяхметов  Фәрит                                           яшәмиләр</a:t>
            </a:r>
            <a:endParaRPr lang="ru-RU" sz="8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tt-RU" sz="8000" dirty="0" smtClean="0">
                <a:latin typeface="Times New Roman" pitchFamily="18" charset="0"/>
                <a:cs typeface="Times New Roman" pitchFamily="18" charset="0"/>
              </a:rPr>
              <a:t>13.Яковлева  Назия                                              яшәмиләр</a:t>
            </a:r>
            <a:endParaRPr lang="ru-RU" sz="8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tt-RU" sz="8000" dirty="0" smtClean="0">
                <a:latin typeface="Times New Roman" pitchFamily="18" charset="0"/>
                <a:cs typeface="Times New Roman" pitchFamily="18" charset="0"/>
              </a:rPr>
              <a:t>14.Зайнуллина  Фәүзия                                        яшәмиләр</a:t>
            </a:r>
            <a:endParaRPr lang="ru-RU" sz="8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tt-RU" sz="8000" dirty="0" smtClean="0">
                <a:latin typeface="Times New Roman" pitchFamily="18" charset="0"/>
                <a:cs typeface="Times New Roman" pitchFamily="18" charset="0"/>
              </a:rPr>
              <a:t>15.Ситдикова  Хатиря                                         яшәмиләр</a:t>
            </a:r>
            <a:endParaRPr lang="ru-RU" sz="8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tt-RU" dirty="0" smtClean="0"/>
              <a:t>Гра</a:t>
            </a:r>
            <a:r>
              <a:rPr lang="ru-RU" dirty="0" err="1" smtClean="0"/>
              <a:t>жданнар</a:t>
            </a:r>
            <a:r>
              <a:rPr lang="ru-RU" dirty="0" smtClean="0"/>
              <a:t> </a:t>
            </a:r>
            <a:r>
              <a:rPr lang="tt-RU" dirty="0" smtClean="0"/>
              <a:t>мөрәҗәгәте</a:t>
            </a:r>
            <a:endParaRPr lang="ru-RU" dirty="0"/>
          </a:p>
        </p:txBody>
      </p:sp>
      <p:pic>
        <p:nvPicPr>
          <p:cNvPr id="3075" name="Picture 3" descr="C:\Users\Admin\Desktop\SAM_41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66800"/>
            <a:ext cx="9143999" cy="5791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t-RU" dirty="0" smtClean="0"/>
              <a:t>Депутатлар халыкны  кабул итү көне</a:t>
            </a:r>
            <a:endParaRPr lang="ru-RU" dirty="0"/>
          </a:p>
        </p:txBody>
      </p:sp>
      <p:pic>
        <p:nvPicPr>
          <p:cNvPr id="4098" name="Picture 2" descr="C:\Users\Admin\Desktop\SAM_41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71600"/>
            <a:ext cx="9144000" cy="5486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Admin\Desktop\SAM_41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" y="0"/>
            <a:ext cx="92963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tt-RU" dirty="0" smtClean="0"/>
              <a:t>Безнең  депутатлар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tt-RU" sz="2400" dirty="0" smtClean="0">
                <a:latin typeface="Times New Roman" pitchFamily="18" charset="0"/>
                <a:cs typeface="Times New Roman" pitchFamily="18" charset="0"/>
              </a:rPr>
              <a:t>Ок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руг№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Джалиловский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Габделхадиев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Талгат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Габделбариевич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Округ № 2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Зиганшиновский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– Абдуллин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исмагил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Газизович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Округ № 3 Ленинский –Валиев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Рифат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Газизолович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Округ № 4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Гагаринский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Ашарафуллин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Фирдусь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Фагимолович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Округ № 5 Пушкинский –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ираев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ифат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Харисович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Округ № 6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Усмановский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Зиннатуллин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Габбас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Абдулхаевич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Округ № 7 Советский – Павлов Анатолий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митриевич</a:t>
            </a:r>
          </a:p>
          <a:p>
            <a:pPr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tt-RU" dirty="0" smtClean="0"/>
              <a:t>Депутатларга удостоверенияләр тапшыру</a:t>
            </a:r>
            <a:endParaRPr lang="ru-RU" dirty="0"/>
          </a:p>
        </p:txBody>
      </p:sp>
      <p:pic>
        <p:nvPicPr>
          <p:cNvPr id="7170" name="Picture 2" descr="C:\Users\Admin\Desktop\SAM_4084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9143999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tt-RU" dirty="0" smtClean="0"/>
              <a:t>Безнең  спонсорларыбыз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287963"/>
          </a:xfrm>
        </p:spPr>
        <p:txBody>
          <a:bodyPr/>
          <a:lstStyle/>
          <a:p>
            <a:r>
              <a:rPr lang="tt-RU" dirty="0" smtClean="0"/>
              <a:t>1.Агрофирма “Ак Барс Кайбыч”филиал №1</a:t>
            </a:r>
          </a:p>
          <a:p>
            <a:r>
              <a:rPr lang="tt-RU" dirty="0" smtClean="0"/>
              <a:t>2.Олы Урсак управляю</a:t>
            </a:r>
            <a:r>
              <a:rPr lang="ru-RU" dirty="0" err="1" smtClean="0"/>
              <a:t>щие</a:t>
            </a:r>
            <a:r>
              <a:rPr lang="ru-RU" dirty="0" smtClean="0"/>
              <a:t> </a:t>
            </a:r>
            <a:r>
              <a:rPr lang="ru-RU" dirty="0" err="1" smtClean="0"/>
              <a:t>Ашарафуллин</a:t>
            </a:r>
            <a:r>
              <a:rPr lang="ru-RU" dirty="0" smtClean="0"/>
              <a:t> Ф.</a:t>
            </a:r>
          </a:p>
          <a:p>
            <a:r>
              <a:rPr lang="ru-RU" dirty="0" smtClean="0"/>
              <a:t>3.ООО»Мосты </a:t>
            </a:r>
            <a:r>
              <a:rPr lang="ru-RU" dirty="0" err="1" smtClean="0"/>
              <a:t>Рт</a:t>
            </a:r>
            <a:r>
              <a:rPr lang="ru-RU" dirty="0" smtClean="0"/>
              <a:t>» ген.директоры </a:t>
            </a:r>
            <a:r>
              <a:rPr lang="ru-RU" dirty="0" err="1" smtClean="0"/>
              <a:t>Мухьянов</a:t>
            </a:r>
            <a:r>
              <a:rPr lang="ru-RU" dirty="0" smtClean="0"/>
              <a:t> Ринат </a:t>
            </a:r>
            <a:r>
              <a:rPr lang="ru-RU" dirty="0" err="1" smtClean="0"/>
              <a:t>Сагитович</a:t>
            </a:r>
            <a:endParaRPr lang="ru-RU" dirty="0" smtClean="0"/>
          </a:p>
          <a:p>
            <a:r>
              <a:rPr lang="ru-RU" dirty="0" smtClean="0"/>
              <a:t>4.Зайнуллин </a:t>
            </a:r>
            <a:r>
              <a:rPr lang="tt-RU" dirty="0" smtClean="0"/>
              <a:t>Зөфәр Валиевич</a:t>
            </a:r>
          </a:p>
          <a:p>
            <a:r>
              <a:rPr lang="tt-RU" dirty="0" smtClean="0"/>
              <a:t>5.Зиннатуллин Марат Гусманович</a:t>
            </a:r>
          </a:p>
          <a:p>
            <a:r>
              <a:rPr lang="tt-RU" dirty="0" smtClean="0"/>
              <a:t>6.Хасанов Рифгат Талгатович</a:t>
            </a:r>
          </a:p>
          <a:p>
            <a:r>
              <a:rPr lang="tt-RU" dirty="0" smtClean="0"/>
              <a:t>7.Хасанов   Раухат Талгатович</a:t>
            </a:r>
          </a:p>
          <a:p>
            <a:r>
              <a:rPr lang="tt-RU" dirty="0" smtClean="0"/>
              <a:t>8.Мингараев И</a:t>
            </a:r>
            <a:r>
              <a:rPr lang="ru-RU" dirty="0" err="1" smtClean="0"/>
              <a:t>льсур</a:t>
            </a:r>
            <a:r>
              <a:rPr lang="ru-RU" dirty="0" smtClean="0"/>
              <a:t> </a:t>
            </a:r>
            <a:r>
              <a:rPr lang="ru-RU" dirty="0" err="1" smtClean="0"/>
              <a:t>Агзамович</a:t>
            </a:r>
            <a:r>
              <a:rPr lang="tt-RU" dirty="0" smtClean="0"/>
              <a:t> </a:t>
            </a:r>
            <a:endParaRPr lang="ru-RU" dirty="0"/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ru-RU" dirty="0" smtClean="0"/>
              <a:t>Б</a:t>
            </a:r>
            <a:r>
              <a:rPr lang="tt-RU" dirty="0" smtClean="0"/>
              <a:t>езнең спонсорларыбыз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364163"/>
          </a:xfrm>
        </p:spPr>
        <p:txBody>
          <a:bodyPr/>
          <a:lstStyle/>
          <a:p>
            <a:r>
              <a:rPr lang="tt-RU" dirty="0" smtClean="0"/>
              <a:t>9.Мингараев Ильнур Ильсурович</a:t>
            </a:r>
          </a:p>
          <a:p>
            <a:r>
              <a:rPr lang="tt-RU" dirty="0" smtClean="0"/>
              <a:t>10.Зайнуллин Фаннур Минфаризович</a:t>
            </a:r>
          </a:p>
          <a:p>
            <a:r>
              <a:rPr lang="tt-RU" dirty="0" smtClean="0"/>
              <a:t>11.Зиятдинов Гусман Кашафетдинович</a:t>
            </a:r>
          </a:p>
          <a:p>
            <a:r>
              <a:rPr lang="tt-RU" dirty="0" smtClean="0"/>
              <a:t>12.Зиннатуллина Венера Рашитовна</a:t>
            </a:r>
          </a:p>
          <a:p>
            <a:r>
              <a:rPr lang="tt-RU" dirty="0" smtClean="0"/>
              <a:t>13.Сираев  Рифат Харисович</a:t>
            </a:r>
          </a:p>
          <a:p>
            <a:r>
              <a:rPr lang="tt-RU" dirty="0" smtClean="0"/>
              <a:t>14.Сираева Миляуша Рахимулловна</a:t>
            </a:r>
          </a:p>
          <a:p>
            <a:r>
              <a:rPr lang="tt-RU" dirty="0" smtClean="0"/>
              <a:t>15.Зиннатуллин Гумар Абдулхаевич</a:t>
            </a:r>
          </a:p>
          <a:p>
            <a:r>
              <a:rPr lang="tt-RU" dirty="0" smtClean="0"/>
              <a:t>16.Зайнуллина Венера Зуфаровна</a:t>
            </a:r>
          </a:p>
          <a:p>
            <a:r>
              <a:rPr lang="tt-RU" dirty="0" smtClean="0"/>
              <a:t>17.Каюмов Джавдат Тагирзянович</a:t>
            </a:r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t-RU" dirty="0" smtClean="0"/>
              <a:t>Көзге  ярмаркада</a:t>
            </a:r>
            <a:endParaRPr lang="ru-RU" dirty="0"/>
          </a:p>
        </p:txBody>
      </p:sp>
      <p:pic>
        <p:nvPicPr>
          <p:cNvPr id="23554" name="Picture 2" descr="C:\Users\Admin\Desktop\3783_23187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676400"/>
            <a:ext cx="9144000" cy="5181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ru-RU" dirty="0" err="1" smtClean="0"/>
              <a:t>Безне</a:t>
            </a:r>
            <a:r>
              <a:rPr lang="tt-RU" dirty="0" smtClean="0"/>
              <a:t>ң спонсорларыбыз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287963"/>
          </a:xfrm>
        </p:spPr>
        <p:txBody>
          <a:bodyPr/>
          <a:lstStyle/>
          <a:p>
            <a:r>
              <a:rPr lang="tt-RU" dirty="0" smtClean="0"/>
              <a:t>18.Зиннатуллина  Флера Абдулхаевна</a:t>
            </a:r>
          </a:p>
          <a:p>
            <a:r>
              <a:rPr lang="tt-RU" dirty="0" smtClean="0"/>
              <a:t>19.Аглиуллин  Ришат Рашитович</a:t>
            </a:r>
          </a:p>
          <a:p>
            <a:r>
              <a:rPr lang="tt-RU" dirty="0" smtClean="0"/>
              <a:t>20.Мифтахов Рашит Мифтахович</a:t>
            </a:r>
            <a:endParaRPr lang="ru-RU" dirty="0"/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Бар</a:t>
            </a:r>
            <a:r>
              <a:rPr lang="tt-RU" dirty="0" smtClean="0"/>
              <a:t>ыгызга да озын гомер,тыныч тормыш телим.Өегездә татулык, тормышлар мул,дө</a:t>
            </a:r>
            <a:r>
              <a:rPr lang="ru-RU" dirty="0" err="1" smtClean="0"/>
              <a:t>ньялар</a:t>
            </a:r>
            <a:r>
              <a:rPr lang="ru-RU" dirty="0" smtClean="0"/>
              <a:t>  </a:t>
            </a:r>
            <a:r>
              <a:rPr lang="ru-RU" dirty="0" err="1" smtClean="0"/>
              <a:t>тыныч</a:t>
            </a:r>
            <a:r>
              <a:rPr lang="ru-RU" dirty="0" smtClean="0"/>
              <a:t>  </a:t>
            </a:r>
            <a:r>
              <a:rPr lang="ru-RU" dirty="0" err="1" smtClean="0"/>
              <a:t>булсын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dirty="0" smtClean="0"/>
              <a:t>     </a:t>
            </a:r>
            <a:r>
              <a:rPr lang="ru-RU" dirty="0" err="1" smtClean="0"/>
              <a:t>Игътибарыгыз</a:t>
            </a:r>
            <a:r>
              <a:rPr lang="ru-RU" dirty="0" smtClean="0"/>
              <a:t> </a:t>
            </a:r>
            <a:r>
              <a:rPr lang="tt-RU" dirty="0" smtClean="0"/>
              <a:t>өчен  зур  рәхмәт.</a:t>
            </a:r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0"/>
          <a:ext cx="9144000" cy="41148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/>
                <a:gridCol w="2286000"/>
                <a:gridCol w="2286000"/>
                <a:gridCol w="2286000"/>
              </a:tblGrid>
              <a:tr h="6689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tt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2013 ел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2014 ел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2015 ел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689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Сөт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271 тн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218тн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209 тн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689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1 сыерга туры килә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3154 кг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2422 кг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2266 кг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689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Ит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18,5тн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19,8тн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20,0тн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689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Бәрәнге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698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1 хуҗалыкка туры килгән керем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39018сум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45991сум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400" dirty="0">
                          <a:latin typeface="Times New Roman"/>
                          <a:ea typeface="Calibri"/>
                          <a:cs typeface="Times New Roman"/>
                        </a:rPr>
                        <a:t>49467сум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t-RU" dirty="0" smtClean="0"/>
              <a:t>Авыл җирлегендә булган техника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1600200"/>
          <a:ext cx="9144000" cy="5257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/>
                <a:gridCol w="2286000"/>
                <a:gridCol w="2286000"/>
                <a:gridCol w="2286000"/>
              </a:tblGrid>
              <a:tr h="6572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tt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2013ел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2014ел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2015ел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572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Чылбырлы трактор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572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МТЗ трактор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572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УАЗ машинасы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572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Газель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572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Җинель машина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80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85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88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572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Йөк машинасы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400" dirty="0"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572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Мотоблок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t-RU" sz="1400" dirty="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t-RU" dirty="0" smtClean="0"/>
              <a:t>2 һәм аннан да күбрәк савым  сыерлары  асраучылар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1600200"/>
          <a:ext cx="9144000" cy="704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 dirty="0">
                          <a:latin typeface="Times New Roman"/>
                          <a:ea typeface="Calibri"/>
                          <a:cs typeface="Times New Roman"/>
                        </a:rPr>
                        <a:t>№ п/п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     ФИО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Баш  саны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Сафиуллин Рахимулла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   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Зайнуллин  Рафик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   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Гиниятуллин Харис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   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Нуреев  Рамил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   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Нуреев  Ленар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   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Каримов  Илгизар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   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Зайнуллин Минфариз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   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Сираев  Рифат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   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Сираев  Фирдус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   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Муфазалов Газинур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   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Зайнуллин  Рифгат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   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Ашарафуллин Фирдус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   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Хайруллина  Гөлия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   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Юсупова  Насия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   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Габделхадиев  Рифгат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   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16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Шакиров  Рөстәм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   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17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Габделхадиев Талгәт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   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18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Павлов Сергей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 dirty="0">
                          <a:latin typeface="Times New Roman"/>
                          <a:ea typeface="Calibri"/>
                          <a:cs typeface="Times New Roman"/>
                        </a:rPr>
                        <a:t>   2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t-RU" dirty="0" smtClean="0"/>
              <a:t>Халыкның мәшгүл</a:t>
            </a:r>
            <a:r>
              <a:rPr lang="ru-RU" dirty="0" err="1" smtClean="0"/>
              <a:t>ь</a:t>
            </a:r>
            <a:r>
              <a:rPr lang="tt-RU" dirty="0" smtClean="0"/>
              <a:t>еге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47800"/>
            <a:ext cx="9144000" cy="5410200"/>
          </a:xfrm>
        </p:spPr>
        <p:txBody>
          <a:bodyPr>
            <a:normAutofit fontScale="85000" lnSpcReduction="20000"/>
          </a:bodyPr>
          <a:lstStyle/>
          <a:p>
            <a:r>
              <a:rPr lang="tt-RU" dirty="0" smtClean="0"/>
              <a:t>Бюджет  оешмаларында -  40  кеше  хезмәт  куя  </a:t>
            </a:r>
            <a:endParaRPr lang="ru-RU" dirty="0" smtClean="0"/>
          </a:p>
          <a:p>
            <a:r>
              <a:rPr lang="tt-RU" dirty="0" smtClean="0"/>
              <a:t>Авыл  хуҗалыгында  - 44  кеше</a:t>
            </a:r>
            <a:endParaRPr lang="ru-RU" dirty="0" smtClean="0"/>
          </a:p>
          <a:p>
            <a:r>
              <a:rPr lang="tt-RU" dirty="0" smtClean="0"/>
              <a:t>Читтә эшләүчеләр  - 77 кеше</a:t>
            </a:r>
            <a:endParaRPr lang="ru-RU" dirty="0" smtClean="0"/>
          </a:p>
          <a:p>
            <a:r>
              <a:rPr lang="tt-RU" dirty="0" smtClean="0"/>
              <a:t>Үзмәшгүллек  буенча – 1 кеше</a:t>
            </a:r>
            <a:endParaRPr lang="ru-RU" dirty="0" smtClean="0"/>
          </a:p>
          <a:p>
            <a:r>
              <a:rPr lang="tt-RU" dirty="0" smtClean="0"/>
              <a:t>Шәхси  эшмәкәрләр  - 4 кеше</a:t>
            </a:r>
            <a:endParaRPr lang="ru-RU" dirty="0" smtClean="0"/>
          </a:p>
          <a:p>
            <a:r>
              <a:rPr lang="tt-RU" dirty="0" smtClean="0"/>
              <a:t>Студентлар – 18 кеше</a:t>
            </a:r>
            <a:endParaRPr lang="ru-RU" dirty="0" smtClean="0"/>
          </a:p>
          <a:p>
            <a:r>
              <a:rPr lang="tt-RU" dirty="0" smtClean="0"/>
              <a:t>Армиядә – 2  кеше  </a:t>
            </a:r>
            <a:endParaRPr lang="ru-RU" dirty="0" smtClean="0"/>
          </a:p>
          <a:p>
            <a:r>
              <a:rPr lang="tt-RU" dirty="0" smtClean="0"/>
              <a:t>Эшләмәүчеләр  - 15  кеше</a:t>
            </a:r>
            <a:endParaRPr lang="ru-RU" dirty="0" smtClean="0"/>
          </a:p>
          <a:p>
            <a:r>
              <a:rPr lang="tt-RU" dirty="0" smtClean="0"/>
              <a:t>Пенсионерлар  - 180  кеше</a:t>
            </a:r>
            <a:endParaRPr lang="ru-RU" dirty="0" smtClean="0"/>
          </a:p>
          <a:p>
            <a:r>
              <a:rPr lang="tt-RU" dirty="0" smtClean="0"/>
              <a:t>Укучылар  -  60 бала</a:t>
            </a:r>
            <a:endParaRPr lang="ru-RU" dirty="0" smtClean="0"/>
          </a:p>
          <a:p>
            <a:r>
              <a:rPr lang="tt-RU" dirty="0" smtClean="0"/>
              <a:t>Балалар  бакчасында – 11 бала</a:t>
            </a:r>
            <a:endParaRPr lang="ru-RU" dirty="0" smtClean="0"/>
          </a:p>
          <a:p>
            <a:r>
              <a:rPr lang="tt-RU" dirty="0" smtClean="0"/>
              <a:t>Өйдә  утыручы балалар - 11</a:t>
            </a:r>
            <a:endParaRPr lang="ru-RU" dirty="0" smtClean="0"/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t-RU" dirty="0" smtClean="0"/>
              <a:t>Армия Сафларында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t-RU" dirty="0" smtClean="0"/>
              <a:t>Миннуллин Азамат Гашигулла улы</a:t>
            </a:r>
          </a:p>
          <a:p>
            <a:r>
              <a:rPr lang="tt-RU" dirty="0" smtClean="0"/>
              <a:t>Сабиров Инсаф  Закирҗан улы</a:t>
            </a:r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t-RU" dirty="0" smtClean="0"/>
              <a:t>Халыкны су  белән тәэмин итү</a:t>
            </a:r>
            <a:endParaRPr lang="ru-RU" dirty="0"/>
          </a:p>
        </p:txBody>
      </p:sp>
      <p:pic>
        <p:nvPicPr>
          <p:cNvPr id="1026" name="Picture 2" descr="C:\Users\Admin\Desktop\IMG_20150112_14124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219200"/>
            <a:ext cx="9296399" cy="5638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Admin\Desktop\Фото845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2400" y="0"/>
            <a:ext cx="89915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Admin\Desktop\IMG_20141115_1411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43000" y="-4191000"/>
            <a:ext cx="11430000" cy="1524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Admin\Desktop\27058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t-RU" dirty="0" smtClean="0"/>
              <a:t>Суга  түләүгә тарифлар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295400"/>
            <a:ext cx="9144000" cy="5562600"/>
          </a:xfrm>
        </p:spPr>
        <p:txBody>
          <a:bodyPr>
            <a:normAutofit fontScale="25000" lnSpcReduction="20000"/>
          </a:bodyPr>
          <a:lstStyle/>
          <a:p>
            <a:r>
              <a:rPr lang="tt-RU" sz="5000" dirty="0" smtClean="0"/>
              <a:t> </a:t>
            </a:r>
            <a:endParaRPr lang="ru-RU" sz="5000" dirty="0" smtClean="0"/>
          </a:p>
          <a:p>
            <a:r>
              <a:rPr lang="tt-RU" sz="5000" dirty="0" smtClean="0"/>
              <a:t>Су өчен акчаны куелган,билгеләнгән тарифлар нигезендә җыела.Су өчен халыктан җыелган һәм банка счетка  салынган акчалар барлыгысы 142540,00 сум.</a:t>
            </a:r>
            <a:endParaRPr lang="ru-RU" sz="5000" dirty="0" smtClean="0"/>
          </a:p>
          <a:p>
            <a:r>
              <a:rPr lang="tt-RU" sz="5000" dirty="0" smtClean="0"/>
              <a:t>56982,00-эл.энергия өчен</a:t>
            </a:r>
            <a:endParaRPr lang="ru-RU" sz="5000" dirty="0" smtClean="0"/>
          </a:p>
          <a:p>
            <a:r>
              <a:rPr lang="tt-RU" sz="5000" dirty="0" smtClean="0"/>
              <a:t>13500,00-схема  водоснабжения и водоотведения</a:t>
            </a:r>
            <a:endParaRPr lang="ru-RU" sz="5000" dirty="0" smtClean="0"/>
          </a:p>
          <a:p>
            <a:r>
              <a:rPr lang="tt-RU" sz="5000" dirty="0" smtClean="0"/>
              <a:t>8700,00-лампочки и зажимы</a:t>
            </a:r>
            <a:endParaRPr lang="ru-RU" sz="5000" dirty="0" smtClean="0"/>
          </a:p>
          <a:p>
            <a:r>
              <a:rPr lang="tt-RU" sz="5000" dirty="0" smtClean="0"/>
              <a:t>6516,00-транспортный налог </a:t>
            </a:r>
            <a:endParaRPr lang="ru-RU" sz="5000" dirty="0" smtClean="0"/>
          </a:p>
          <a:p>
            <a:r>
              <a:rPr lang="tt-RU" sz="5000" dirty="0" smtClean="0"/>
              <a:t>2036,30-служба заказчика</a:t>
            </a:r>
            <a:endParaRPr lang="ru-RU" sz="5000" dirty="0" smtClean="0"/>
          </a:p>
          <a:p>
            <a:r>
              <a:rPr lang="tt-RU" sz="5000" dirty="0" smtClean="0"/>
              <a:t>Барлыгы:  90404,06</a:t>
            </a:r>
            <a:endParaRPr lang="ru-RU" sz="5000" dirty="0" smtClean="0"/>
          </a:p>
          <a:p>
            <a:r>
              <a:rPr lang="tt-RU" sz="5000" dirty="0" smtClean="0"/>
              <a:t>Бүгенге көндә 2016 елның 1 январенә 47897 сум 94 тиен су акчасы счетта тора.</a:t>
            </a:r>
            <a:endParaRPr lang="ru-RU" sz="5000" dirty="0" smtClean="0"/>
          </a:p>
          <a:p>
            <a:r>
              <a:rPr lang="tt-RU" sz="5000" dirty="0" smtClean="0"/>
              <a:t>Суга түләүгә тарифлар.</a:t>
            </a:r>
            <a:endParaRPr lang="ru-RU" sz="5000" dirty="0" smtClean="0"/>
          </a:p>
          <a:p>
            <a:r>
              <a:rPr lang="tt-RU" sz="5000" dirty="0" smtClean="0"/>
              <a:t>1.Суга счетчик куелган очракта 1 куб.м.-17,29 сум</a:t>
            </a:r>
            <a:endParaRPr lang="ru-RU" sz="5000" dirty="0" smtClean="0"/>
          </a:p>
          <a:p>
            <a:r>
              <a:rPr lang="tt-RU" sz="5000" dirty="0" smtClean="0"/>
              <a:t>2.Урамнан(колонкадан алу) 1 куб.м.-20,75 сум</a:t>
            </a:r>
            <a:endParaRPr lang="ru-RU" sz="5000" dirty="0" smtClean="0"/>
          </a:p>
          <a:p>
            <a:r>
              <a:rPr lang="tt-RU" sz="5000" dirty="0" smtClean="0"/>
              <a:t>3.Өйдән (канализациясез) 1 куб.м.-43,23 сум</a:t>
            </a:r>
            <a:endParaRPr lang="ru-RU" sz="5000" dirty="0" smtClean="0"/>
          </a:p>
          <a:p>
            <a:r>
              <a:rPr lang="tt-RU" sz="5000" dirty="0" smtClean="0"/>
              <a:t>4.Өйдән (канализация белән) 1 куб.м.-49,62 сум</a:t>
            </a:r>
            <a:endParaRPr lang="ru-RU" sz="5000" dirty="0" smtClean="0"/>
          </a:p>
          <a:p>
            <a:r>
              <a:rPr lang="tt-RU" sz="5000" dirty="0" smtClean="0"/>
              <a:t>5.Газ колонкасы белән 1 куб.м.-62,76 сум</a:t>
            </a:r>
            <a:endParaRPr lang="ru-RU" sz="5000" dirty="0" smtClean="0"/>
          </a:p>
          <a:p>
            <a:r>
              <a:rPr lang="tt-RU" sz="5000" dirty="0" smtClean="0"/>
              <a:t>6.Сыерга-37,00 сум</a:t>
            </a:r>
            <a:endParaRPr lang="ru-RU" sz="5000" dirty="0" smtClean="0"/>
          </a:p>
          <a:p>
            <a:r>
              <a:rPr lang="tt-RU" sz="5000" dirty="0" smtClean="0"/>
              <a:t>7.Бозау  до 18 айлык-12,62 сум</a:t>
            </a:r>
            <a:endParaRPr lang="ru-RU" sz="5000" dirty="0" smtClean="0"/>
          </a:p>
          <a:p>
            <a:r>
              <a:rPr lang="tt-RU" sz="5000" dirty="0" smtClean="0"/>
              <a:t>8.Атка-36,83 сум</a:t>
            </a:r>
            <a:endParaRPr lang="ru-RU" sz="5000" dirty="0" smtClean="0"/>
          </a:p>
          <a:p>
            <a:r>
              <a:rPr lang="tt-RU" sz="5000" dirty="0" smtClean="0"/>
              <a:t>9.Дунгызга-22,30 сум</a:t>
            </a:r>
            <a:endParaRPr lang="ru-RU" sz="5000" dirty="0" smtClean="0"/>
          </a:p>
          <a:p>
            <a:r>
              <a:rPr lang="tt-RU" sz="5000" dirty="0" smtClean="0"/>
              <a:t>10.Сарыкка-2,94</a:t>
            </a:r>
            <a:endParaRPr lang="ru-RU" sz="5000" dirty="0" smtClean="0"/>
          </a:p>
          <a:p>
            <a:r>
              <a:rPr lang="tt-RU" sz="5000" dirty="0" smtClean="0"/>
              <a:t>11.Кәҗәгә-1,38</a:t>
            </a:r>
            <a:endParaRPr lang="ru-RU" sz="5000" dirty="0" smtClean="0"/>
          </a:p>
          <a:p>
            <a:r>
              <a:rPr lang="tt-RU" sz="5000" dirty="0" smtClean="0"/>
              <a:t>12.Тавыкка-0,17 сум</a:t>
            </a:r>
            <a:endParaRPr lang="ru-RU" sz="5000" dirty="0" smtClean="0"/>
          </a:p>
          <a:p>
            <a:r>
              <a:rPr lang="tt-RU" sz="5000" dirty="0" smtClean="0"/>
              <a:t>13.Казга-0,86 сум</a:t>
            </a:r>
            <a:endParaRPr lang="ru-RU" sz="5000" dirty="0" smtClean="0"/>
          </a:p>
          <a:p>
            <a:r>
              <a:rPr lang="tt-RU" sz="5000" dirty="0" smtClean="0"/>
              <a:t>14.Мунчага-11,31 сум</a:t>
            </a:r>
            <a:endParaRPr lang="ru-RU" sz="5000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t-RU" dirty="0" smtClean="0"/>
              <a:t>ЮЛЛАР</a:t>
            </a:r>
            <a:endParaRPr lang="ru-RU" dirty="0"/>
          </a:p>
        </p:txBody>
      </p:sp>
      <p:pic>
        <p:nvPicPr>
          <p:cNvPr id="13314" name="Picture 2" descr="C:\Users\Admin\Desktop\169997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600200"/>
            <a:ext cx="9144001" cy="5257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Admin\Desktop\2bce0c4s-96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Admin\Desktop\stroim_dorogu_0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t-RU" dirty="0" smtClean="0"/>
              <a:t>Төзелеш  буенча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t-RU" dirty="0" smtClean="0"/>
              <a:t>Олы  Урсакта ФАП төзелде, 11июл</a:t>
            </a:r>
            <a:r>
              <a:rPr lang="ru-RU" dirty="0" err="1" smtClean="0"/>
              <a:t>ь</a:t>
            </a:r>
            <a:r>
              <a:rPr lang="ru-RU" dirty="0" smtClean="0"/>
              <a:t>  2015  </a:t>
            </a:r>
            <a:r>
              <a:rPr lang="ru-RU" dirty="0" err="1" smtClean="0"/>
              <a:t>елны</a:t>
            </a:r>
            <a:r>
              <a:rPr lang="ru-RU" dirty="0" smtClean="0"/>
              <a:t> </a:t>
            </a:r>
            <a:r>
              <a:rPr lang="ru-RU" dirty="0" err="1" smtClean="0"/>
              <a:t>ачу</a:t>
            </a:r>
            <a:r>
              <a:rPr lang="ru-RU" dirty="0" smtClean="0"/>
              <a:t>  </a:t>
            </a:r>
            <a:r>
              <a:rPr lang="ru-RU" dirty="0" err="1" smtClean="0"/>
              <a:t>тантанасы</a:t>
            </a:r>
            <a:r>
              <a:rPr lang="ru-RU" dirty="0" smtClean="0"/>
              <a:t>  </a:t>
            </a:r>
            <a:r>
              <a:rPr lang="ru-RU" dirty="0" err="1" smtClean="0"/>
              <a:t>булды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Admin\Desktop\SAM_3975(4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0" y="0"/>
            <a:ext cx="9525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Admin\Desktop\SAM_3981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963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Admin\Desktop\3783_452450 (1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Почта б</a:t>
            </a:r>
            <a:r>
              <a:rPr lang="tt-RU" dirty="0" smtClean="0"/>
              <a:t>үлегенә телефон интернет кертелде</a:t>
            </a:r>
            <a:endParaRPr lang="ru-RU" dirty="0"/>
          </a:p>
        </p:txBody>
      </p:sp>
      <p:pic>
        <p:nvPicPr>
          <p:cNvPr id="8194" name="Picture 2" descr="C:\Users\Admin\Desktop\SAM_37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00200"/>
            <a:ext cx="9143999" cy="5257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533400"/>
            <a:ext cx="7772400" cy="5257799"/>
          </a:xfrm>
        </p:spPr>
        <p:txBody>
          <a:bodyPr>
            <a:normAutofit/>
          </a:bodyPr>
          <a:lstStyle/>
          <a:p>
            <a:r>
              <a:rPr lang="tt-RU" dirty="0" smtClean="0"/>
              <a:t>ОЛЫ УРСАК АВЫЛ ҖИРЛЕГЕ БАШЛЫГЫНЫҢ  2015 ЕЛГА  ЕЛЛЫК ОТЧЕТЫ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685800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endParaRPr lang="tt-RU" dirty="0" smtClean="0">
              <a:solidFill>
                <a:srgbClr val="FF0000"/>
              </a:solidFill>
            </a:endParaRPr>
          </a:p>
          <a:p>
            <a:endParaRPr lang="tt-RU" dirty="0" smtClean="0">
              <a:solidFill>
                <a:srgbClr val="FF0000"/>
              </a:solidFill>
            </a:endParaRPr>
          </a:p>
          <a:p>
            <a:endParaRPr lang="tt-RU" dirty="0" smtClean="0">
              <a:solidFill>
                <a:srgbClr val="FF0000"/>
              </a:solidFill>
            </a:endParaRPr>
          </a:p>
          <a:p>
            <a:endParaRPr lang="tt-RU" dirty="0" smtClean="0">
              <a:solidFill>
                <a:srgbClr val="FF0000"/>
              </a:solidFill>
            </a:endParaRPr>
          </a:p>
          <a:p>
            <a:r>
              <a:rPr lang="tt-RU" dirty="0" smtClean="0">
                <a:solidFill>
                  <a:srgbClr val="FF0000"/>
                </a:solidFill>
              </a:rPr>
              <a:t>ОЛЫ  УРСАК АВЫЛ ҖИРЛЕГЕ  </a:t>
            </a:r>
          </a:p>
          <a:p>
            <a:r>
              <a:rPr lang="tt-RU" dirty="0" smtClean="0">
                <a:solidFill>
                  <a:srgbClr val="FF0000"/>
                </a:solidFill>
              </a:rPr>
              <a:t>БАШЛЫГЫНЫҢ 2015  ЕЛГА  ЕЛЛЫК  ОТЧЕТЫ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Admin\Desktop\SAM_37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2762"/>
          </a:xfrm>
        </p:spPr>
        <p:txBody>
          <a:bodyPr>
            <a:normAutofit fontScale="90000"/>
          </a:bodyPr>
          <a:lstStyle/>
          <a:p>
            <a:r>
              <a:rPr lang="tt-RU" dirty="0" smtClean="0"/>
              <a:t>Мәктәп тирәсен тимер  рәшәткә,сетка белән әйләндереп алынды </a:t>
            </a:r>
            <a:endParaRPr lang="ru-RU" dirty="0"/>
          </a:p>
        </p:txBody>
      </p:sp>
      <p:pic>
        <p:nvPicPr>
          <p:cNvPr id="16386" name="Picture 2" descr="C:\Users\Admin\Desktop\SAM_47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33600"/>
            <a:ext cx="9143999" cy="4724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t-RU" dirty="0" smtClean="0"/>
              <a:t>Кече  Урсак  авылында 2 км яңа линия  тартып  урам  утлары куелды</a:t>
            </a:r>
            <a:endParaRPr lang="ru-RU" dirty="0"/>
          </a:p>
        </p:txBody>
      </p:sp>
      <p:pic>
        <p:nvPicPr>
          <p:cNvPr id="17410" name="Picture 2" descr="C:\Users\Admin\Desktop\22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26937" y="1600200"/>
            <a:ext cx="6090126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t-RU" dirty="0" smtClean="0"/>
              <a:t>Чүкри-Алан авылына  “Чиста су “ программасы буенча проект ясалды</a:t>
            </a:r>
            <a:endParaRPr lang="ru-RU" dirty="0"/>
          </a:p>
        </p:txBody>
      </p:sp>
      <p:pic>
        <p:nvPicPr>
          <p:cNvPr id="18434" name="Picture 2" descr="C:\Users\Admin\Desktop\1372144107_1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600200"/>
            <a:ext cx="9144000" cy="5105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t-RU" dirty="0" smtClean="0"/>
              <a:t>Бушанча, Кече Урсак,Олы  Урсак авылында памятниклар ремонтланды һәм  ясалды</a:t>
            </a:r>
            <a:endParaRPr lang="ru-RU" dirty="0"/>
          </a:p>
        </p:txBody>
      </p:sp>
      <p:pic>
        <p:nvPicPr>
          <p:cNvPr id="19458" name="Picture 2" descr="C:\Users\Admin\Desktop\DSC018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05000"/>
            <a:ext cx="9144000" cy="4953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t-RU" dirty="0" smtClean="0"/>
              <a:t>Бушанча </a:t>
            </a:r>
            <a:endParaRPr lang="ru-RU" dirty="0"/>
          </a:p>
        </p:txBody>
      </p:sp>
      <p:pic>
        <p:nvPicPr>
          <p:cNvPr id="20482" name="Picture 2" descr="C:\Users\Admin\Desktop\DSC025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295400"/>
            <a:ext cx="9144001" cy="5562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t-RU" dirty="0" smtClean="0"/>
              <a:t>Кече  Урсак</a:t>
            </a:r>
            <a:endParaRPr lang="ru-RU" dirty="0"/>
          </a:p>
        </p:txBody>
      </p:sp>
      <p:pic>
        <p:nvPicPr>
          <p:cNvPr id="21506" name="Picture 2" descr="C:\Users\Admin\Desktop\100_40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00200"/>
            <a:ext cx="9144000" cy="5257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t-RU" dirty="0" smtClean="0"/>
              <a:t>Олы Урсак</a:t>
            </a:r>
            <a:endParaRPr lang="ru-RU" dirty="0"/>
          </a:p>
        </p:txBody>
      </p:sp>
      <p:pic>
        <p:nvPicPr>
          <p:cNvPr id="22530" name="Picture 2" descr="C:\Users\Admin\Desktop\SAM_3864(5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71600"/>
            <a:ext cx="9143999" cy="5486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C:\Users\Admin\Desktop\3783_42477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295400"/>
            <a:ext cx="8991600" cy="5562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t-RU" dirty="0" smtClean="0"/>
              <a:t>Олы  Урсак</a:t>
            </a:r>
            <a:endParaRPr lang="ru-RU" dirty="0"/>
          </a:p>
        </p:txBody>
      </p:sp>
      <p:pic>
        <p:nvPicPr>
          <p:cNvPr id="26626" name="Picture 2" descr="C:\Users\Admin\Desktop\мои  документы\9_май_2015\DSC026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600200"/>
            <a:ext cx="9144000" cy="5257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t-RU" dirty="0" smtClean="0"/>
              <a:t>2015 елга куелган план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tt-RU" dirty="0" smtClean="0"/>
              <a:t>1.Олы Урсак авылында ФАП төзергә.</a:t>
            </a:r>
            <a:endParaRPr lang="ru-RU" dirty="0" smtClean="0"/>
          </a:p>
          <a:p>
            <a:r>
              <a:rPr lang="tt-RU" dirty="0" smtClean="0"/>
              <a:t> </a:t>
            </a:r>
            <a:endParaRPr lang="ru-RU" dirty="0" smtClean="0"/>
          </a:p>
          <a:p>
            <a:r>
              <a:rPr lang="tt-RU" dirty="0" smtClean="0"/>
              <a:t>2.Олы Урсак почта бүлегенә телефон һәм интернет кертергә.</a:t>
            </a:r>
            <a:endParaRPr lang="ru-RU" dirty="0" smtClean="0"/>
          </a:p>
          <a:p>
            <a:r>
              <a:rPr lang="tt-RU" dirty="0" smtClean="0"/>
              <a:t> </a:t>
            </a:r>
            <a:endParaRPr lang="ru-RU" dirty="0" smtClean="0"/>
          </a:p>
          <a:p>
            <a:r>
              <a:rPr lang="tt-RU" dirty="0" smtClean="0"/>
              <a:t>3.Кече Урсак авылының Кутузов урамында 19 электр баганасын алыштырырга.</a:t>
            </a:r>
            <a:endParaRPr lang="ru-RU" dirty="0" smtClean="0"/>
          </a:p>
          <a:p>
            <a:r>
              <a:rPr lang="tt-RU" dirty="0" smtClean="0"/>
              <a:t> </a:t>
            </a:r>
            <a:endParaRPr lang="ru-RU" dirty="0" smtClean="0"/>
          </a:p>
          <a:p>
            <a:r>
              <a:rPr lang="tt-RU" dirty="0" smtClean="0"/>
              <a:t>4.Бушанча-Кече Урсак арасындагы юлны каты өслекле юл салуны проектын ясатуны планга кетрергә.</a:t>
            </a:r>
            <a:endParaRPr lang="ru-RU" dirty="0" smtClean="0"/>
          </a:p>
          <a:p>
            <a:r>
              <a:rPr lang="tt-RU" dirty="0" smtClean="0"/>
              <a:t> </a:t>
            </a:r>
            <a:endParaRPr lang="ru-RU" dirty="0" smtClean="0"/>
          </a:p>
          <a:p>
            <a:r>
              <a:rPr lang="tt-RU" dirty="0" smtClean="0"/>
              <a:t>5.Кече Урсак авылында урам утларын төзекләндерергә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t-RU" dirty="0" smtClean="0"/>
              <a:t>Чүкри-Алан, Олы  Урса авылларында зиярат  тирәләре  ремонтланды</a:t>
            </a:r>
            <a:endParaRPr lang="ru-RU" dirty="0"/>
          </a:p>
        </p:txBody>
      </p:sp>
      <p:pic>
        <p:nvPicPr>
          <p:cNvPr id="27650" name="Picture 2" descr="C:\Users\Admin\Downloads\Мусульманское кладбище М.Русаково (3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00200"/>
            <a:ext cx="9143999" cy="5257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C:\Users\Admin\Desktop\SAM_4111(3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8600" y="0"/>
            <a:ext cx="9524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C:\Users\Admin\Desktop\ограждение кладбища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t-RU" dirty="0" smtClean="0"/>
              <a:t>Олы Урсакта мәчет  янындагы  кү- пер ремонтланды</a:t>
            </a:r>
            <a:endParaRPr lang="ru-RU" dirty="0"/>
          </a:p>
        </p:txBody>
      </p:sp>
      <p:pic>
        <p:nvPicPr>
          <p:cNvPr id="30722" name="Picture 2" descr="C:\Users\Admin\Desktop\После ремонт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00200"/>
            <a:ext cx="9143999" cy="5257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t-RU" b="1" dirty="0" smtClean="0"/>
              <a:t>2016 елда  эшләнәсе  эшләр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tt-RU" dirty="0" smtClean="0"/>
              <a:t>1.Чүкри-Аланда зиярат  капкаларын  ясап бетерергә.</a:t>
            </a:r>
          </a:p>
          <a:p>
            <a:r>
              <a:rPr lang="tt-RU" dirty="0" smtClean="0"/>
              <a:t>2.Чүкри-Аланда  күперне төзекләндерергә.</a:t>
            </a:r>
          </a:p>
          <a:p>
            <a:r>
              <a:rPr lang="tt-RU" dirty="0" smtClean="0"/>
              <a:t>3.Чүкри-Аланга юл  салырга.</a:t>
            </a:r>
          </a:p>
          <a:p>
            <a:r>
              <a:rPr lang="tt-RU" dirty="0" smtClean="0"/>
              <a:t>4.Чүкри-Аланда чиста-су  программвсы буенча су  кертергә.</a:t>
            </a:r>
          </a:p>
          <a:p>
            <a:r>
              <a:rPr lang="tt-RU" dirty="0" smtClean="0"/>
              <a:t>5.Олы Урсакта күпер  яки Фадеев  урамында су кертергә.Президент программасы  буенча 44 урам  утын алыштырырга.</a:t>
            </a:r>
          </a:p>
          <a:p>
            <a:r>
              <a:rPr lang="tt-RU" dirty="0" smtClean="0"/>
              <a:t>6Кече  Урсакта татар һәм чуваш зиратларын  төзекләндерергә.</a:t>
            </a:r>
          </a:p>
          <a:p>
            <a:r>
              <a:rPr lang="tt-RU" dirty="0" smtClean="0"/>
              <a:t>7.Бушанча-Кече Урсак арасына таш  юл  салырга.</a:t>
            </a:r>
          </a:p>
          <a:p>
            <a:r>
              <a:rPr lang="tt-RU" dirty="0" smtClean="0"/>
              <a:t>8.Бушанча  авылында чишмәне  чистартырга.</a:t>
            </a:r>
            <a:endParaRPr lang="ru-RU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C:\Users\Admin\Desktop\i (1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Admin\Desktop\SAM_37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tt-RU" dirty="0" smtClean="0"/>
              <a:t>Күп  балалы  гаиләләр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914400"/>
          <a:ext cx="9144000" cy="6985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/>
                <a:gridCol w="2286000"/>
                <a:gridCol w="2286000"/>
                <a:gridCol w="2286000"/>
              </a:tblGrid>
              <a:tr h="4112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737100" algn="l"/>
                        </a:tabLst>
                      </a:pPr>
                      <a:r>
                        <a:rPr lang="tt-RU" sz="1400" dirty="0">
                          <a:latin typeface="Times New Roman"/>
                          <a:ea typeface="Calibri"/>
                          <a:cs typeface="Times New Roman"/>
                        </a:rPr>
                        <a:t>№ п/п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737100" algn="l"/>
                        </a:tabLs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Фамилиясе  ,исеме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737100" algn="l"/>
                        </a:tabLs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Бала  саны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737100" algn="l"/>
                        </a:tabLst>
                      </a:pPr>
                      <a:endParaRPr lang="tt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441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737100" algn="l"/>
                        </a:tabLs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737100" algn="l"/>
                        </a:tabLst>
                      </a:pPr>
                      <a:r>
                        <a:rPr lang="tt-RU" sz="1400" dirty="0">
                          <a:latin typeface="Times New Roman"/>
                          <a:ea typeface="Calibri"/>
                          <a:cs typeface="Times New Roman"/>
                        </a:rPr>
                        <a:t>Салахова Талия  Тагировна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737100" algn="l"/>
                        </a:tabLst>
                      </a:pPr>
                      <a:r>
                        <a:rPr lang="tt-RU" sz="1400" dirty="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737100" algn="l"/>
                        </a:tabLs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2013елда җир  алды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441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737100" algn="l"/>
                        </a:tabLs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737100" algn="l"/>
                        </a:tabLs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Биктимерова  Зөлфия Рифхатовна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737100" algn="l"/>
                        </a:tabLs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737100" algn="l"/>
                        </a:tabLst>
                      </a:pPr>
                      <a:endParaRPr lang="tt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441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737100" algn="l"/>
                        </a:tabLs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737100" algn="l"/>
                        </a:tabLs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Биктимерова Светлана Ильинична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737100" algn="l"/>
                        </a:tabLs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737100" algn="l"/>
                        </a:tabLst>
                      </a:pPr>
                      <a:endParaRPr lang="tt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441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737100" algn="l"/>
                        </a:tabLs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737100" algn="l"/>
                        </a:tabLs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Шакирова Гөльнара Фирдусовна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737100" algn="l"/>
                        </a:tabLs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737100" algn="l"/>
                        </a:tabLs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2013елда җир алды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441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737100" algn="l"/>
                        </a:tabLs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737100" algn="l"/>
                        </a:tabLs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Газизова  Елена  Ивановна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737100" algn="l"/>
                        </a:tabLs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4737100" algn="l"/>
                        </a:tabLst>
                      </a:pPr>
                      <a:r>
                        <a:rPr lang="tt-RU" sz="1400" dirty="0">
                          <a:latin typeface="Times New Roman"/>
                          <a:ea typeface="Calibri"/>
                          <a:cs typeface="Times New Roman"/>
                        </a:rPr>
                        <a:t>Заявление  бирелде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09766">
                <a:tc>
                  <a:txBody>
                    <a:bodyPr/>
                    <a:lstStyle/>
                    <a:p>
                      <a:r>
                        <a:rPr lang="tt-RU" dirty="0" smtClean="0"/>
                        <a:t>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t-RU" dirty="0" smtClean="0"/>
                        <a:t>Аллаярова</a:t>
                      </a:r>
                      <a:r>
                        <a:rPr lang="tt-RU" baseline="0" dirty="0" smtClean="0"/>
                        <a:t>  Гузалия Тагировна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t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t-RU" dirty="0" smtClean="0"/>
                        <a:t>2014 елда җир бирелде</a:t>
                      </a:r>
                      <a:endParaRPr lang="ru-RU" dirty="0"/>
                    </a:p>
                  </a:txBody>
                  <a:tcPr/>
                </a:tc>
              </a:tr>
              <a:tr h="1013952">
                <a:tc>
                  <a:txBody>
                    <a:bodyPr/>
                    <a:lstStyle/>
                    <a:p>
                      <a:r>
                        <a:rPr lang="tt-RU" dirty="0" smtClean="0"/>
                        <a:t>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t-RU" dirty="0" smtClean="0"/>
                        <a:t>Гильмутдинова  Гөлгенә  Габдулхаковна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709766">
                <a:tc>
                  <a:txBody>
                    <a:bodyPr/>
                    <a:lstStyle/>
                    <a:p>
                      <a:r>
                        <a:rPr lang="ru-RU" dirty="0" smtClean="0"/>
                        <a:t>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Х</a:t>
                      </a:r>
                      <a:r>
                        <a:rPr lang="tt-RU" dirty="0" smtClean="0"/>
                        <a:t>аялиева Гузалия Рафисовна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t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09766">
                <a:tc>
                  <a:txBody>
                    <a:bodyPr/>
                    <a:lstStyle/>
                    <a:p>
                      <a:r>
                        <a:rPr lang="tt-RU" dirty="0" smtClean="0"/>
                        <a:t>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t-RU" dirty="0" smtClean="0"/>
                        <a:t>Зайнуллина  Венера Зуфаровна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t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09766">
                <a:tc>
                  <a:txBody>
                    <a:bodyPr/>
                    <a:lstStyle/>
                    <a:p>
                      <a:r>
                        <a:rPr lang="tt-RU" dirty="0" smtClean="0"/>
                        <a:t>10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t-RU" dirty="0" smtClean="0"/>
                        <a:t>Хамзина  Гул</a:t>
                      </a:r>
                      <a:r>
                        <a:rPr lang="ru-RU" dirty="0" err="1" smtClean="0"/>
                        <a:t>ь</a:t>
                      </a:r>
                      <a:r>
                        <a:rPr lang="tt-RU" dirty="0" smtClean="0"/>
                        <a:t>фиря Фагимовна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t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</p:spPr>
        <p:txBody>
          <a:bodyPr>
            <a:normAutofit fontScale="90000"/>
          </a:bodyPr>
          <a:lstStyle/>
          <a:p>
            <a:r>
              <a:rPr lang="tt-RU" b="1" dirty="0" smtClean="0"/>
              <a:t>АВЫЛ ҖИРЛЕГЕНДӘ ДЕМОГРАФИК ХӘЛНЕҢ ТОРЫШЫ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1295400"/>
          <a:ext cx="9144000" cy="556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/>
                <a:gridCol w="2286000"/>
                <a:gridCol w="2286000"/>
                <a:gridCol w="2286000"/>
              </a:tblGrid>
              <a:tr h="11125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2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28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2013ел</a:t>
                      </a:r>
                      <a:endParaRPr lang="ru-RU" sz="2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28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2014ел</a:t>
                      </a:r>
                      <a:endParaRPr lang="ru-RU" sz="2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28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2015ел</a:t>
                      </a:r>
                      <a:endParaRPr lang="ru-RU" sz="2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1125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28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Туучы  балалар </a:t>
                      </a:r>
                      <a:endParaRPr lang="ru-RU" sz="2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28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  <a:endParaRPr lang="ru-RU" sz="2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28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  <a:endParaRPr lang="ru-RU" sz="2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28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  <a:endParaRPr lang="ru-RU" sz="2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1125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28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Үлүчеләр</a:t>
                      </a:r>
                      <a:endParaRPr lang="ru-RU" sz="2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28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</a:t>
                      </a:r>
                      <a:endParaRPr lang="ru-RU" sz="2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28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19</a:t>
                      </a:r>
                      <a:endParaRPr lang="ru-RU" sz="2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28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13</a:t>
                      </a:r>
                      <a:endParaRPr lang="ru-RU" sz="2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1125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28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Кайтучылар</a:t>
                      </a:r>
                      <a:endParaRPr lang="ru-RU" sz="2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28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</a:t>
                      </a:r>
                      <a:endParaRPr lang="ru-RU" sz="2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28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15</a:t>
                      </a:r>
                      <a:endParaRPr lang="ru-RU" sz="2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28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12</a:t>
                      </a:r>
                      <a:endParaRPr lang="ru-RU" sz="2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1125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280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Китүчеләр</a:t>
                      </a:r>
                      <a:endParaRPr lang="ru-RU" sz="2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28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  <a:endParaRPr lang="ru-RU" sz="2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28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</a:t>
                      </a:r>
                      <a:endParaRPr lang="ru-RU" sz="280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28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17</a:t>
                      </a:r>
                      <a:endParaRPr lang="ru-RU" sz="2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t-RU" b="1" dirty="0" smtClean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tt-RU" b="1" dirty="0" smtClean="0"/>
              <a:t>МӘКТӘПКӘЧӘ ЯШ</a:t>
            </a:r>
            <a:r>
              <a:rPr lang="ru-RU" b="1" dirty="0" smtClean="0"/>
              <a:t>Ь</a:t>
            </a:r>
            <a:r>
              <a:rPr lang="tt-RU" b="1" dirty="0" smtClean="0"/>
              <a:t>ТӘГЕ БАЛАЛАР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1600200"/>
          <a:ext cx="9144000" cy="5257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/>
                <a:gridCol w="2286000"/>
                <a:gridCol w="2286000"/>
                <a:gridCol w="2286000"/>
              </a:tblGrid>
              <a:tr h="8763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2400" b="1" dirty="0">
                          <a:latin typeface="Times New Roman"/>
                          <a:ea typeface="Calibri"/>
                          <a:cs typeface="Times New Roman"/>
                        </a:rPr>
                        <a:t>Авыл исемнәре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2400" b="1">
                          <a:latin typeface="Times New Roman"/>
                          <a:ea typeface="Calibri"/>
                          <a:cs typeface="Times New Roman"/>
                        </a:rPr>
                        <a:t>2013 ел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2400" b="1">
                          <a:latin typeface="Times New Roman"/>
                          <a:ea typeface="Calibri"/>
                          <a:cs typeface="Times New Roman"/>
                        </a:rPr>
                        <a:t>2014ел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2400" b="1">
                          <a:latin typeface="Times New Roman"/>
                          <a:ea typeface="Calibri"/>
                          <a:cs typeface="Times New Roman"/>
                        </a:rPr>
                        <a:t>2015ел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763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2400" b="1">
                          <a:latin typeface="Times New Roman"/>
                          <a:ea typeface="Calibri"/>
                          <a:cs typeface="Times New Roman"/>
                        </a:rPr>
                        <a:t>Олы  Урсак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2400" b="1">
                          <a:latin typeface="Times New Roman"/>
                          <a:ea typeface="Calibri"/>
                          <a:cs typeface="Times New Roman"/>
                        </a:rPr>
                        <a:t>26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2400" b="1">
                          <a:latin typeface="Times New Roman"/>
                          <a:ea typeface="Calibri"/>
                          <a:cs typeface="Times New Roman"/>
                        </a:rPr>
                        <a:t>28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2400" b="1">
                          <a:latin typeface="Times New Roman"/>
                          <a:ea typeface="Calibri"/>
                          <a:cs typeface="Times New Roman"/>
                        </a:rPr>
                        <a:t>18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763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2400" b="1">
                          <a:latin typeface="Times New Roman"/>
                          <a:ea typeface="Calibri"/>
                          <a:cs typeface="Times New Roman"/>
                        </a:rPr>
                        <a:t>Кече   Урсак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2400" b="1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2400" b="1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2400" b="1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763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2400" b="1">
                          <a:latin typeface="Times New Roman"/>
                          <a:ea typeface="Calibri"/>
                          <a:cs typeface="Times New Roman"/>
                        </a:rPr>
                        <a:t>Бушанча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2400" b="1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2400" b="1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2400" b="1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763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2400" b="1">
                          <a:latin typeface="Times New Roman"/>
                          <a:ea typeface="Calibri"/>
                          <a:cs typeface="Times New Roman"/>
                        </a:rPr>
                        <a:t>Чүкри-Алан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2400" b="1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2400" b="1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2400" b="1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763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2400" b="1">
                          <a:latin typeface="Times New Roman"/>
                          <a:ea typeface="Calibri"/>
                          <a:cs typeface="Times New Roman"/>
                        </a:rPr>
                        <a:t>Барлыгы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2400" b="1">
                          <a:latin typeface="Times New Roman"/>
                          <a:ea typeface="Calibri"/>
                          <a:cs typeface="Times New Roman"/>
                        </a:rPr>
                        <a:t>34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2400" b="1">
                          <a:latin typeface="Times New Roman"/>
                          <a:ea typeface="Calibri"/>
                          <a:cs typeface="Times New Roman"/>
                        </a:rPr>
                        <a:t>35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2400" b="1" dirty="0">
                          <a:latin typeface="Times New Roman"/>
                          <a:ea typeface="Calibri"/>
                          <a:cs typeface="Times New Roman"/>
                        </a:rPr>
                        <a:t>24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t-RU" dirty="0" smtClean="0"/>
              <a:t>Налогның төрләре буенча план һәм үтәлеш 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1447800"/>
          <a:ext cx="9144000" cy="58023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/>
                <a:gridCol w="2286000"/>
                <a:gridCol w="2286000"/>
                <a:gridCol w="2286000"/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 dirty="0">
                          <a:latin typeface="Times New Roman"/>
                          <a:ea typeface="Calibri"/>
                          <a:cs typeface="Times New Roman"/>
                        </a:rPr>
                        <a:t>Налоги 2015 г.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План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Исполнение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Земельный налог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280000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338246,36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121%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Налог на имущество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45000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47973,19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106%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Подоходный налог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44000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27017,44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61%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Государственная  пошлина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1000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600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60%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 dirty="0">
                          <a:latin typeface="Times New Roman"/>
                          <a:ea typeface="Calibri"/>
                          <a:cs typeface="Times New Roman"/>
                        </a:rPr>
                        <a:t>Арендная плата имущества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1744,80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От платных услуг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94642,06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142540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151%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 b="1">
                          <a:latin typeface="Times New Roman"/>
                          <a:ea typeface="Calibri"/>
                          <a:cs typeface="Times New Roman"/>
                        </a:rPr>
                        <a:t>Всего собственные доходы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 b="1">
                          <a:latin typeface="Times New Roman"/>
                          <a:ea typeface="Calibri"/>
                          <a:cs typeface="Times New Roman"/>
                        </a:rPr>
                        <a:t>464642,06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 b="1">
                          <a:latin typeface="Times New Roman"/>
                          <a:ea typeface="Calibri"/>
                          <a:cs typeface="Times New Roman"/>
                        </a:rPr>
                        <a:t>558121,79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 b="1">
                          <a:latin typeface="Times New Roman"/>
                          <a:ea typeface="Calibri"/>
                          <a:cs typeface="Times New Roman"/>
                        </a:rPr>
                        <a:t>120%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Средства самооблажения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371000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371000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 b="1">
                          <a:latin typeface="Times New Roman"/>
                          <a:ea typeface="Calibri"/>
                          <a:cs typeface="Times New Roman"/>
                        </a:rPr>
                        <a:t>Прочие доходы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 b="1">
                          <a:latin typeface="Times New Roman"/>
                          <a:ea typeface="Calibri"/>
                          <a:cs typeface="Times New Roman"/>
                        </a:rPr>
                        <a:t>371000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 b="1">
                          <a:latin typeface="Times New Roman"/>
                          <a:ea typeface="Calibri"/>
                          <a:cs typeface="Times New Roman"/>
                        </a:rPr>
                        <a:t>371000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 b="1"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Дотация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564300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564300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Ме</a:t>
                      </a: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ж</a:t>
                      </a: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бюджетные трансферты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1781948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1781948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 b="1">
                          <a:latin typeface="Times New Roman"/>
                          <a:ea typeface="Calibri"/>
                          <a:cs typeface="Times New Roman"/>
                        </a:rPr>
                        <a:t>Безвозмезные поступления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 b="1">
                          <a:latin typeface="Times New Roman"/>
                          <a:ea typeface="Calibri"/>
                          <a:cs typeface="Times New Roman"/>
                        </a:rPr>
                        <a:t>2423448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 b="1">
                          <a:latin typeface="Times New Roman"/>
                          <a:ea typeface="Calibri"/>
                          <a:cs typeface="Times New Roman"/>
                        </a:rPr>
                        <a:t>2423448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 b="1"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Доходы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3326452,06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3358290,00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101%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Расходы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3378140,75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3378140,75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 dirty="0">
                          <a:latin typeface="Times New Roman"/>
                          <a:ea typeface="Calibri"/>
                          <a:cs typeface="Times New Roman"/>
                        </a:rPr>
                        <a:t>100%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t-RU" b="1" dirty="0" smtClean="0"/>
              <a:t>ҮЛҮЧЕЛӘРНЕҢ   УРТАЧА   ЯШЕ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3581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17907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2400" b="1" dirty="0">
                          <a:latin typeface="Times New Roman"/>
                          <a:ea typeface="Calibri"/>
                          <a:cs typeface="Times New Roman"/>
                        </a:rPr>
                        <a:t>2013 ел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2400" b="1">
                          <a:latin typeface="Times New Roman"/>
                          <a:ea typeface="Calibri"/>
                          <a:cs typeface="Times New Roman"/>
                        </a:rPr>
                        <a:t>2014ел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2400" b="1">
                          <a:latin typeface="Times New Roman"/>
                          <a:ea typeface="Calibri"/>
                          <a:cs typeface="Times New Roman"/>
                        </a:rPr>
                        <a:t>2015ел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7907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2400" b="1">
                          <a:latin typeface="Times New Roman"/>
                          <a:ea typeface="Calibri"/>
                          <a:cs typeface="Times New Roman"/>
                        </a:rPr>
                        <a:t>78яш</a:t>
                      </a:r>
                      <a:r>
                        <a:rPr lang="ru-RU" sz="2400" b="1">
                          <a:latin typeface="Times New Roman"/>
                          <a:ea typeface="Calibri"/>
                          <a:cs typeface="Times New Roman"/>
                        </a:rPr>
                        <a:t>ь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2400" b="1">
                          <a:latin typeface="Times New Roman"/>
                          <a:ea typeface="Calibri"/>
                          <a:cs typeface="Times New Roman"/>
                        </a:rPr>
                        <a:t>67яшь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2400" b="1" dirty="0">
                          <a:latin typeface="Times New Roman"/>
                          <a:ea typeface="Calibri"/>
                          <a:cs typeface="Times New Roman"/>
                        </a:rPr>
                        <a:t>80яшь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2762"/>
          </a:xfrm>
        </p:spPr>
        <p:txBody>
          <a:bodyPr>
            <a:normAutofit fontScale="90000"/>
          </a:bodyPr>
          <a:lstStyle/>
          <a:p>
            <a:r>
              <a:rPr lang="tt-RU" dirty="0" smtClean="0"/>
              <a:t>Мәктәп тирәсен тимер  рәшәткә,сетка белән әйләндереп алынды </a:t>
            </a:r>
            <a:endParaRPr lang="ru-RU" dirty="0"/>
          </a:p>
        </p:txBody>
      </p:sp>
      <p:pic>
        <p:nvPicPr>
          <p:cNvPr id="16386" name="Picture 2" descr="C:\Users\Admin\Desktop\SAM_47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33600"/>
            <a:ext cx="9143999" cy="4724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Admin\Desktop\SAM_396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399" y="-152400"/>
            <a:ext cx="9296399" cy="7010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Admin\Desktop\02058406974caabade5d1fb485f45dd6_xl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tt-RU" b="1" dirty="0" smtClean="0"/>
              <a:t>Референдум нигезендә 2015 нче елда эшләнгән эшләр.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tt-RU" b="1" dirty="0" smtClean="0"/>
              <a:t> </a:t>
            </a:r>
            <a:r>
              <a:rPr lang="tt-RU" dirty="0" smtClean="0"/>
              <a:t> </a:t>
            </a:r>
            <a:endParaRPr lang="ru-RU" dirty="0" smtClean="0"/>
          </a:p>
          <a:p>
            <a:r>
              <a:rPr lang="tt-RU" sz="5000" dirty="0" smtClean="0">
                <a:latin typeface="Times New Roman" pitchFamily="18" charset="0"/>
                <a:cs typeface="Times New Roman" pitchFamily="18" charset="0"/>
              </a:rPr>
              <a:t>        Чукри-Алан  авылында 32 сайлаучыга берәр менңән 43 мең сум акча җыелды,күргәнегезчә 11 мең сум артыгырак җыелган Чукри-Алан халкы референдум кирәклеген күп эләр эшләп була дип 2014 нче елда зират тирәсен эйләндереп алганда инандылар.Аларның 43 мең сум акчалары Республикадан килгән дотация дән соң 215 мең сум</a:t>
            </a:r>
            <a:endParaRPr lang="ru-RU" sz="5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15 сетка 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алынды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 берсе 1271сум 17 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тиен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барлыгы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 19067 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сум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 55 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тиен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багана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алынды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 берсе 340 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сум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 67 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тиен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барлыгы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мең 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406 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сум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 70 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тиен</a:t>
            </a:r>
            <a:endParaRPr lang="ru-RU" sz="5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           2014 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нче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һәм 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2015 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нче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елда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эшләгән өчен Аглиуллин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Рашит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абыйга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һәм шул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 округ депутаты 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Абдулхадиев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Талгаткә 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51 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мең 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250 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сум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эшләгән өчен түләнде Бугенге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көндә 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ООО Ажур 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фирмасында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 141 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мең 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275 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сум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 75 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тиен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акча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калды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ул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фирманың 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гарантийное 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письмосы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  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бар.Бу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суммага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 без  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күпер тезәргә тиеш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идек,сонга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 калу 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сәбәпле бу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эшне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язга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эшләргә дип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сөйләштек трубалары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бүгенгесе көнне кайткан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t-RU" dirty="0" smtClean="0"/>
              <a:t>Кече  Урсак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 smtClean="0"/>
              <a:t> </a:t>
            </a:r>
          </a:p>
          <a:p>
            <a:r>
              <a:rPr lang="ru-RU" dirty="0" smtClean="0"/>
              <a:t>             Кече </a:t>
            </a:r>
            <a:r>
              <a:rPr lang="ru-RU" dirty="0" err="1" smtClean="0"/>
              <a:t>Урсак</a:t>
            </a:r>
            <a:r>
              <a:rPr lang="ru-RU" dirty="0" smtClean="0"/>
              <a:t> </a:t>
            </a:r>
            <a:r>
              <a:rPr lang="ru-RU" dirty="0" err="1" smtClean="0"/>
              <a:t>авылында</a:t>
            </a:r>
            <a:r>
              <a:rPr lang="ru-RU" dirty="0" smtClean="0"/>
              <a:t> 68 </a:t>
            </a:r>
            <a:r>
              <a:rPr lang="ru-RU" dirty="0" err="1" smtClean="0"/>
              <a:t>сайлаучыга</a:t>
            </a:r>
            <a:r>
              <a:rPr lang="ru-RU" dirty="0" smtClean="0"/>
              <a:t> </a:t>
            </a:r>
            <a:r>
              <a:rPr lang="ru-RU" dirty="0" err="1" smtClean="0"/>
              <a:t>берәр меңнән </a:t>
            </a:r>
            <a:r>
              <a:rPr lang="ru-RU" dirty="0" smtClean="0"/>
              <a:t>101 </a:t>
            </a:r>
            <a:r>
              <a:rPr lang="ru-RU" dirty="0" err="1" smtClean="0"/>
              <a:t>мең сум</a:t>
            </a:r>
            <a:r>
              <a:rPr lang="ru-RU" dirty="0" smtClean="0"/>
              <a:t> </a:t>
            </a:r>
            <a:r>
              <a:rPr lang="ru-RU" dirty="0" err="1" smtClean="0"/>
              <a:t>акча</a:t>
            </a:r>
            <a:r>
              <a:rPr lang="ru-RU" dirty="0" smtClean="0"/>
              <a:t> </a:t>
            </a:r>
            <a:r>
              <a:rPr lang="ru-RU" dirty="0" err="1" smtClean="0"/>
              <a:t>җыелды </a:t>
            </a:r>
            <a:r>
              <a:rPr lang="ru-RU" dirty="0" smtClean="0"/>
              <a:t>Кече </a:t>
            </a:r>
            <a:r>
              <a:rPr lang="ru-RU" dirty="0" err="1" smtClean="0"/>
              <a:t>Урсак</a:t>
            </a:r>
            <a:r>
              <a:rPr lang="ru-RU" dirty="0" smtClean="0"/>
              <a:t> </a:t>
            </a:r>
            <a:r>
              <a:rPr lang="ru-RU" dirty="0" err="1" smtClean="0"/>
              <a:t>халкы</a:t>
            </a:r>
            <a:r>
              <a:rPr lang="ru-RU" dirty="0" smtClean="0"/>
              <a:t> </a:t>
            </a:r>
            <a:r>
              <a:rPr lang="ru-RU" dirty="0" err="1" smtClean="0"/>
              <a:t>белән сөйләшеп гамәли тыңлаулар үткәрдек халык</a:t>
            </a:r>
            <a:r>
              <a:rPr lang="ru-RU" dirty="0" smtClean="0"/>
              <a:t> </a:t>
            </a:r>
            <a:r>
              <a:rPr lang="ru-RU" dirty="0" err="1" smtClean="0"/>
              <a:t>безне</a:t>
            </a:r>
            <a:r>
              <a:rPr lang="ru-RU" dirty="0" smtClean="0"/>
              <a:t> </a:t>
            </a:r>
            <a:r>
              <a:rPr lang="ru-RU" dirty="0" err="1" smtClean="0"/>
              <a:t>аңлады</a:t>
            </a:r>
            <a:r>
              <a:rPr lang="ru-RU" dirty="0" smtClean="0"/>
              <a:t>,</a:t>
            </a:r>
            <a:r>
              <a:rPr lang="ru-RU" dirty="0" err="1" smtClean="0"/>
              <a:t>бер</a:t>
            </a:r>
            <a:r>
              <a:rPr lang="ru-RU" dirty="0" smtClean="0"/>
              <a:t> ел </a:t>
            </a:r>
            <a:r>
              <a:rPr lang="ru-RU" dirty="0" err="1" smtClean="0"/>
              <a:t>эчендә зират</a:t>
            </a:r>
            <a:r>
              <a:rPr lang="ru-RU" dirty="0" smtClean="0"/>
              <a:t> </a:t>
            </a:r>
            <a:r>
              <a:rPr lang="ru-RU" dirty="0" err="1" smtClean="0"/>
              <a:t>тирәсен дә яңа </a:t>
            </a:r>
            <a:r>
              <a:rPr lang="ru-RU" dirty="0" smtClean="0"/>
              <a:t>памятник </a:t>
            </a:r>
            <a:r>
              <a:rPr lang="ru-RU" dirty="0" err="1" smtClean="0"/>
              <a:t>ясап</a:t>
            </a:r>
            <a:r>
              <a:rPr lang="ru-RU" dirty="0" smtClean="0"/>
              <a:t> </a:t>
            </a:r>
            <a:r>
              <a:rPr lang="ru-RU" dirty="0" err="1" smtClean="0"/>
              <a:t>буласын</a:t>
            </a:r>
            <a:r>
              <a:rPr lang="ru-RU" dirty="0" smtClean="0"/>
              <a:t> </a:t>
            </a:r>
            <a:r>
              <a:rPr lang="ru-RU" dirty="0" err="1" smtClean="0"/>
              <a:t>тешенделәр</a:t>
            </a:r>
            <a:r>
              <a:rPr lang="ru-RU" dirty="0" smtClean="0"/>
              <a:t>. 33 </a:t>
            </a:r>
            <a:r>
              <a:rPr lang="ru-RU" dirty="0" err="1" smtClean="0"/>
              <a:t>мең сум</a:t>
            </a:r>
            <a:r>
              <a:rPr lang="ru-RU" dirty="0" smtClean="0"/>
              <a:t> </a:t>
            </a:r>
            <a:r>
              <a:rPr lang="ru-RU" dirty="0" err="1" smtClean="0"/>
              <a:t>артыгырак</a:t>
            </a:r>
            <a:r>
              <a:rPr lang="ru-RU" dirty="0" smtClean="0"/>
              <a:t> </a:t>
            </a:r>
            <a:r>
              <a:rPr lang="ru-RU" dirty="0" err="1" smtClean="0"/>
              <a:t>җыеп төшерделәр аваыл</a:t>
            </a:r>
            <a:r>
              <a:rPr lang="ru-RU" dirty="0" smtClean="0"/>
              <a:t> </a:t>
            </a:r>
            <a:r>
              <a:rPr lang="ru-RU" dirty="0" err="1" smtClean="0"/>
              <a:t>җирлегенә</a:t>
            </a:r>
            <a:r>
              <a:rPr lang="ru-RU" dirty="0" smtClean="0"/>
              <a:t>.</a:t>
            </a:r>
            <a:r>
              <a:rPr lang="ru-RU" dirty="0" err="1" smtClean="0"/>
              <a:t>Басым</a:t>
            </a:r>
            <a:r>
              <a:rPr lang="ru-RU" dirty="0" smtClean="0"/>
              <a:t> </a:t>
            </a:r>
            <a:r>
              <a:rPr lang="ru-RU" dirty="0" err="1" smtClean="0"/>
              <a:t>ясап</a:t>
            </a:r>
            <a:r>
              <a:rPr lang="ru-RU" dirty="0" smtClean="0"/>
              <a:t> </a:t>
            </a:r>
            <a:r>
              <a:rPr lang="ru-RU" dirty="0" err="1" smtClean="0"/>
              <a:t>эйтәм </a:t>
            </a:r>
            <a:r>
              <a:rPr lang="ru-RU" dirty="0" smtClean="0"/>
              <a:t>Кече </a:t>
            </a:r>
            <a:r>
              <a:rPr lang="ru-RU" dirty="0" err="1" smtClean="0"/>
              <a:t>Урсак</a:t>
            </a:r>
            <a:r>
              <a:rPr lang="ru-RU" dirty="0" smtClean="0"/>
              <a:t>  </a:t>
            </a:r>
            <a:r>
              <a:rPr lang="ru-RU" dirty="0" err="1" smtClean="0"/>
              <a:t>авылына</a:t>
            </a:r>
            <a:r>
              <a:rPr lang="ru-RU" dirty="0" smtClean="0"/>
              <a:t> </a:t>
            </a:r>
            <a:r>
              <a:rPr lang="ru-RU" dirty="0" err="1" smtClean="0"/>
              <a:t>бер-кем</a:t>
            </a:r>
            <a:r>
              <a:rPr lang="ru-RU" dirty="0" smtClean="0"/>
              <a:t> </a:t>
            </a:r>
            <a:r>
              <a:rPr lang="ru-RU" dirty="0" err="1" smtClean="0"/>
              <a:t>дә менеп</a:t>
            </a:r>
            <a:r>
              <a:rPr lang="ru-RU" dirty="0" smtClean="0"/>
              <a:t> </a:t>
            </a:r>
            <a:r>
              <a:rPr lang="ru-RU" dirty="0" err="1" smtClean="0"/>
              <a:t>акча</a:t>
            </a:r>
            <a:r>
              <a:rPr lang="ru-RU" dirty="0" smtClean="0"/>
              <a:t> </a:t>
            </a:r>
            <a:r>
              <a:rPr lang="ru-RU" dirty="0" err="1" smtClean="0"/>
              <a:t>җыймады</a:t>
            </a:r>
            <a:r>
              <a:rPr lang="ru-RU" dirty="0" smtClean="0"/>
              <a:t>.</a:t>
            </a:r>
          </a:p>
          <a:p>
            <a:r>
              <a:rPr lang="ru-RU" dirty="0" smtClean="0"/>
              <a:t>              </a:t>
            </a:r>
            <a:r>
              <a:rPr lang="ru-RU" dirty="0" err="1" smtClean="0"/>
              <a:t>Яңа </a:t>
            </a:r>
            <a:r>
              <a:rPr lang="ru-RU" dirty="0" smtClean="0"/>
              <a:t>памятник </a:t>
            </a:r>
            <a:r>
              <a:rPr lang="ru-RU" dirty="0" err="1" smtClean="0"/>
              <a:t>ясау</a:t>
            </a:r>
            <a:r>
              <a:rPr lang="ru-RU" dirty="0" smtClean="0"/>
              <a:t> </a:t>
            </a:r>
            <a:r>
              <a:rPr lang="ru-RU" dirty="0" err="1" smtClean="0"/>
              <a:t>өчен </a:t>
            </a:r>
            <a:r>
              <a:rPr lang="ru-RU" dirty="0" smtClean="0"/>
              <a:t>смета </a:t>
            </a:r>
            <a:r>
              <a:rPr lang="ru-RU" dirty="0" err="1" smtClean="0"/>
              <a:t>буенча</a:t>
            </a:r>
            <a:r>
              <a:rPr lang="ru-RU" dirty="0" smtClean="0"/>
              <a:t> 81 </a:t>
            </a:r>
            <a:r>
              <a:rPr lang="ru-RU" dirty="0" err="1" smtClean="0"/>
              <a:t>мең сум</a:t>
            </a:r>
            <a:r>
              <a:rPr lang="ru-RU" dirty="0" smtClean="0"/>
              <a:t> </a:t>
            </a:r>
            <a:r>
              <a:rPr lang="ru-RU" dirty="0" err="1" smtClean="0"/>
              <a:t>акча</a:t>
            </a:r>
            <a:r>
              <a:rPr lang="ru-RU" dirty="0" smtClean="0"/>
              <a:t> </a:t>
            </a:r>
            <a:r>
              <a:rPr lang="ru-RU" dirty="0" err="1" smtClean="0"/>
              <a:t>каралган</a:t>
            </a:r>
            <a:r>
              <a:rPr lang="ru-RU" dirty="0" smtClean="0"/>
              <a:t> </a:t>
            </a:r>
            <a:r>
              <a:rPr lang="ru-RU" dirty="0" err="1" smtClean="0"/>
              <a:t>иде</a:t>
            </a:r>
            <a:r>
              <a:rPr lang="ru-RU" dirty="0" smtClean="0"/>
              <a:t>.</a:t>
            </a:r>
          </a:p>
          <a:p>
            <a:r>
              <a:rPr lang="ru-RU" dirty="0" err="1" smtClean="0"/>
              <a:t>Шуның </a:t>
            </a:r>
            <a:r>
              <a:rPr lang="ru-RU" dirty="0" smtClean="0"/>
              <a:t>52 </a:t>
            </a:r>
            <a:r>
              <a:rPr lang="ru-RU" dirty="0" err="1" smtClean="0"/>
              <a:t>мең </a:t>
            </a:r>
            <a:r>
              <a:rPr lang="ru-RU" dirty="0" smtClean="0"/>
              <a:t>600 </a:t>
            </a:r>
            <a:r>
              <a:rPr lang="ru-RU" dirty="0" err="1" smtClean="0"/>
              <a:t>сумына</a:t>
            </a:r>
            <a:r>
              <a:rPr lang="ru-RU" dirty="0" smtClean="0"/>
              <a:t> </a:t>
            </a:r>
            <a:r>
              <a:rPr lang="ru-RU" dirty="0" err="1" smtClean="0"/>
              <a:t>төзелеш материаллары</a:t>
            </a:r>
            <a:r>
              <a:rPr lang="ru-RU" dirty="0" smtClean="0"/>
              <a:t> </a:t>
            </a:r>
            <a:r>
              <a:rPr lang="ru-RU" dirty="0" err="1" smtClean="0"/>
              <a:t>алынды</a:t>
            </a:r>
            <a:r>
              <a:rPr lang="ru-RU" dirty="0" smtClean="0"/>
              <a:t> </a:t>
            </a:r>
            <a:r>
              <a:rPr lang="ru-RU" dirty="0" err="1" smtClean="0"/>
              <a:t>эшләгән өчен </a:t>
            </a:r>
            <a:r>
              <a:rPr lang="ru-RU" dirty="0" smtClean="0"/>
              <a:t>28 </a:t>
            </a:r>
            <a:r>
              <a:rPr lang="ru-RU" dirty="0" err="1" smtClean="0"/>
              <a:t>мең </a:t>
            </a:r>
            <a:r>
              <a:rPr lang="ru-RU" dirty="0" smtClean="0"/>
              <a:t>400 </a:t>
            </a:r>
            <a:r>
              <a:rPr lang="ru-RU" dirty="0" err="1" smtClean="0"/>
              <a:t>сум</a:t>
            </a:r>
            <a:r>
              <a:rPr lang="ru-RU" dirty="0" smtClean="0"/>
              <a:t> </a:t>
            </a:r>
            <a:r>
              <a:rPr lang="ru-RU" dirty="0" err="1" smtClean="0"/>
              <a:t>түләнде</a:t>
            </a:r>
            <a:r>
              <a:rPr lang="ru-RU" dirty="0" smtClean="0"/>
              <a:t>.</a:t>
            </a:r>
            <a:r>
              <a:rPr lang="ru-RU" dirty="0" err="1" smtClean="0"/>
              <a:t>Зират</a:t>
            </a:r>
            <a:r>
              <a:rPr lang="ru-RU" dirty="0" smtClean="0"/>
              <a:t> </a:t>
            </a:r>
            <a:r>
              <a:rPr lang="ru-RU" dirty="0" err="1" smtClean="0"/>
              <a:t>тирәсен заманча</a:t>
            </a:r>
            <a:r>
              <a:rPr lang="ru-RU" dirty="0" smtClean="0"/>
              <a:t> </a:t>
            </a:r>
            <a:r>
              <a:rPr lang="ru-RU" dirty="0" err="1" smtClean="0"/>
              <a:t>материаллар</a:t>
            </a:r>
            <a:r>
              <a:rPr lang="ru-RU" dirty="0" smtClean="0"/>
              <a:t> </a:t>
            </a:r>
            <a:r>
              <a:rPr lang="ru-RU" dirty="0" err="1" smtClean="0"/>
              <a:t>белән эйләндереп алырга</a:t>
            </a:r>
            <a:r>
              <a:rPr lang="ru-RU" dirty="0" smtClean="0"/>
              <a:t> 424 </a:t>
            </a:r>
            <a:r>
              <a:rPr lang="ru-RU" dirty="0" err="1" smtClean="0"/>
              <a:t>мең сум</a:t>
            </a:r>
            <a:r>
              <a:rPr lang="ru-RU" dirty="0" smtClean="0"/>
              <a:t> </a:t>
            </a:r>
            <a:r>
              <a:rPr lang="ru-RU" dirty="0" err="1" smtClean="0"/>
              <a:t>акча</a:t>
            </a:r>
            <a:r>
              <a:rPr lang="ru-RU" dirty="0" smtClean="0"/>
              <a:t> тотылды.497,50 метр  </a:t>
            </a:r>
            <a:r>
              <a:rPr lang="ru-RU" dirty="0" err="1" smtClean="0"/>
              <a:t>зират</a:t>
            </a:r>
            <a:r>
              <a:rPr lang="ru-RU" dirty="0" smtClean="0"/>
              <a:t> </a:t>
            </a:r>
            <a:r>
              <a:rPr lang="ru-RU" dirty="0" err="1" smtClean="0"/>
              <a:t>тирәсе бетереп</a:t>
            </a:r>
            <a:r>
              <a:rPr lang="ru-RU" dirty="0" smtClean="0"/>
              <a:t> </a:t>
            </a:r>
            <a:r>
              <a:rPr lang="ru-RU" dirty="0" err="1" smtClean="0"/>
              <a:t>эйләндереп </a:t>
            </a:r>
            <a:r>
              <a:rPr lang="ru-RU" dirty="0" smtClean="0"/>
              <a:t>алынды.2 капка </a:t>
            </a:r>
            <a:r>
              <a:rPr lang="ru-RU" dirty="0" err="1" smtClean="0"/>
              <a:t>һәм </a:t>
            </a:r>
            <a:r>
              <a:rPr lang="ru-RU" dirty="0" smtClean="0"/>
              <a:t>20 </a:t>
            </a:r>
            <a:r>
              <a:rPr lang="ru-RU" dirty="0" err="1" smtClean="0"/>
              <a:t>сеткага</a:t>
            </a:r>
            <a:r>
              <a:rPr lang="ru-RU" dirty="0" smtClean="0"/>
              <a:t> 115 </a:t>
            </a:r>
            <a:r>
              <a:rPr lang="ru-RU" dirty="0" err="1" smtClean="0"/>
              <a:t>мең </a:t>
            </a:r>
            <a:r>
              <a:rPr lang="ru-RU" dirty="0" smtClean="0"/>
              <a:t>640 </a:t>
            </a:r>
            <a:r>
              <a:rPr lang="ru-RU" dirty="0" err="1" smtClean="0"/>
              <a:t>сум</a:t>
            </a:r>
            <a:r>
              <a:rPr lang="ru-RU" dirty="0" smtClean="0"/>
              <a:t> </a:t>
            </a:r>
            <a:r>
              <a:rPr lang="ru-RU" dirty="0" err="1" smtClean="0"/>
              <a:t>акча</a:t>
            </a:r>
            <a:r>
              <a:rPr lang="ru-RU" dirty="0" smtClean="0"/>
              <a:t> </a:t>
            </a:r>
            <a:r>
              <a:rPr lang="ru-RU" dirty="0" err="1" smtClean="0"/>
              <a:t>түлисе калды</a:t>
            </a:r>
            <a:r>
              <a:rPr lang="ru-RU" dirty="0" smtClean="0"/>
              <a:t> ООО Ажур </a:t>
            </a:r>
            <a:r>
              <a:rPr lang="ru-RU" dirty="0" err="1" smtClean="0"/>
              <a:t>фирмасына</a:t>
            </a:r>
            <a:r>
              <a:rPr lang="ru-RU" dirty="0" smtClean="0"/>
              <a:t>.</a:t>
            </a:r>
          </a:p>
          <a:p>
            <a:r>
              <a:rPr lang="ru-RU" dirty="0" smtClean="0"/>
              <a:t>              Без </a:t>
            </a:r>
            <a:r>
              <a:rPr lang="ru-RU" dirty="0" err="1" smtClean="0"/>
              <a:t>аларга</a:t>
            </a:r>
            <a:r>
              <a:rPr lang="ru-RU" dirty="0" smtClean="0"/>
              <a:t> </a:t>
            </a:r>
            <a:r>
              <a:rPr lang="ru-RU" dirty="0" err="1" smtClean="0"/>
              <a:t>үзебез яктан</a:t>
            </a:r>
            <a:r>
              <a:rPr lang="ru-RU" dirty="0" smtClean="0"/>
              <a:t> 2016 </a:t>
            </a:r>
            <a:r>
              <a:rPr lang="ru-RU" dirty="0" err="1" smtClean="0"/>
              <a:t>нчы</a:t>
            </a:r>
            <a:r>
              <a:rPr lang="ru-RU" dirty="0" smtClean="0"/>
              <a:t> </a:t>
            </a:r>
            <a:r>
              <a:rPr lang="ru-RU" dirty="0" err="1" smtClean="0"/>
              <a:t>елның ахырына</a:t>
            </a:r>
            <a:r>
              <a:rPr lang="ru-RU" dirty="0" smtClean="0"/>
              <a:t> </a:t>
            </a:r>
            <a:r>
              <a:rPr lang="ru-RU" dirty="0" err="1" smtClean="0"/>
              <a:t>түләп бетерәбез дип</a:t>
            </a:r>
            <a:r>
              <a:rPr lang="ru-RU" dirty="0" smtClean="0"/>
              <a:t> гарантия хаты </a:t>
            </a:r>
            <a:r>
              <a:rPr lang="ru-RU" dirty="0" err="1" smtClean="0"/>
              <a:t>бирдек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tt-RU" dirty="0" smtClean="0"/>
              <a:t>Гарантия  хаты</a:t>
            </a:r>
            <a:endParaRPr lang="ru-RU" dirty="0"/>
          </a:p>
        </p:txBody>
      </p:sp>
      <p:pic>
        <p:nvPicPr>
          <p:cNvPr id="3074" name="Picture 2" descr="C:\Users\Admin\Desktop\письмо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990600"/>
            <a:ext cx="5562600" cy="5867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>
            <a:normAutofit fontScale="90000"/>
          </a:bodyPr>
          <a:lstStyle/>
          <a:p>
            <a:r>
              <a:rPr lang="tt-RU" dirty="0" smtClean="0"/>
              <a:t>Кече Урсак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838200"/>
          <a:ext cx="8229600" cy="7143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/>
                <a:gridCol w="1645920"/>
                <a:gridCol w="1645920"/>
                <a:gridCol w="1645920"/>
                <a:gridCol w="1645920"/>
              </a:tblGrid>
              <a:tr h="3986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№ </a:t>
                      </a:r>
                      <a:r>
                        <a:rPr lang="ru-RU" sz="1400" dirty="0" err="1"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ru-RU" sz="1400" dirty="0" err="1"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Наименование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материалов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Кол-во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Сумма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Общая сумма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6699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Памятник с.Малое  Русаково строительство нового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86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Профильная труба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100х100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5штх6м.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550,00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16500,00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66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Цемент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20меш.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295,00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5300,00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58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Надпись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6980,00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6980,00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66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ОПГС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6тонн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700,00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4200,00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86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Профильная труба 40х40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21м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120,00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2520,00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102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Грунтовка автомобильная краска растворитель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5000,00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5000,00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58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Итого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40500,00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6699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Ремонт постамента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966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Поребрик (бардюр)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20м.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200,00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4000,00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66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Брусчатка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18м.кв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450,00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8100,00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58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Итого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12100,00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6699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За работу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58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Сварочная работы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7000,00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7000,00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86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Покраска грунтовка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6000,00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6000,00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58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Бетонные работы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7000,00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7000,00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86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Транспортные услуги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3000,00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3000,00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86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За работу брусчатка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18 кв.м.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300,00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5400,00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58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Итого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28400,00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58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Всего: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81000,00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tt-RU" dirty="0" smtClean="0"/>
              <a:t>Кече Урсакта яңа  памятник</a:t>
            </a:r>
            <a:endParaRPr lang="ru-RU" dirty="0"/>
          </a:p>
        </p:txBody>
      </p:sp>
      <p:pic>
        <p:nvPicPr>
          <p:cNvPr id="4098" name="Picture 2" descr="C:\Users\Admin\Desktop\фотки 2015\100_40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9372600" cy="5943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Список недоимщиков  за 2014  г. по </a:t>
            </a:r>
            <a:r>
              <a:rPr lang="ru-RU" dirty="0" err="1" smtClean="0"/>
              <a:t>Большерусаковскому</a:t>
            </a:r>
            <a:r>
              <a:rPr lang="ru-RU" dirty="0" smtClean="0"/>
              <a:t> СП</a:t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1600200"/>
          <a:ext cx="9144000" cy="704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/>
                <a:gridCol w="2286000"/>
                <a:gridCol w="2286000"/>
                <a:gridCol w="2286000"/>
              </a:tblGrid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№</a:t>
                      </a:r>
                      <a:r>
                        <a:rPr lang="ru-RU" sz="1400" dirty="0" err="1"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ru-RU" sz="1400" dirty="0" err="1"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Фамилия Имя Отчество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Зем.налог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Имущ.налог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tt-RU" sz="1400" dirty="0" smtClean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Зарипова Вера С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3822,21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tt-RU" sz="1400" dirty="0" smtClean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Потапов Владимир М.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3752,32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tt-RU" sz="1400" dirty="0" smtClean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Сысоев  Василий А.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2539,12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endParaRPr lang="ru-RU" sz="100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tt-RU" sz="1400" dirty="0" smtClean="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Курицын Алексей 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2427,74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/>
                      <a:endParaRPr lang="ru-RU" sz="1000">
                        <a:latin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tt-RU" sz="1400" dirty="0" smtClean="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Миннуллин Альберт З.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2205,49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tt-RU" sz="1400" dirty="0" smtClean="0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Мотыгуллина Нурсайля А.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2153,49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tt-RU" sz="1400" dirty="0" smtClean="0"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Крылов Петр Ф.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1827,96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tt-RU" sz="1400" dirty="0" smtClean="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Миннуров Ильдус Ф.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1458,42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351,99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tt-RU" sz="1400" dirty="0" smtClean="0"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Шакиров Рустам Ц.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1437,59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tt-RU" sz="1400" dirty="0" smtClean="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Зиннатуллин Самигулла Н.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1365,14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tt-RU" sz="1400" dirty="0" smtClean="0">
                          <a:latin typeface="Times New Roman"/>
                          <a:ea typeface="Calibri"/>
                          <a:cs typeface="Times New Roman"/>
                        </a:rPr>
                        <a:t>11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Шакирова Гульнара Ф.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1317,25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tt-RU" sz="1400" dirty="0" smtClean="0">
                          <a:latin typeface="Times New Roman"/>
                          <a:ea typeface="Calibri"/>
                          <a:cs typeface="Times New Roman"/>
                        </a:rPr>
                        <a:t>12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Курицына Елизавета А.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1290,80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tt-RU" sz="1400" dirty="0" smtClean="0"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Заппаров Эльмир А.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1044,01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tt-RU" sz="1400" dirty="0" smtClean="0">
                          <a:latin typeface="Times New Roman"/>
                          <a:ea typeface="Calibri"/>
                          <a:cs typeface="Times New Roman"/>
                        </a:rPr>
                        <a:t>14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Каримов Ильсур Х.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977,33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154,34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tt-RU" sz="1400" dirty="0" smtClean="0">
                          <a:latin typeface="Times New Roman"/>
                          <a:ea typeface="Calibri"/>
                          <a:cs typeface="Times New Roman"/>
                        </a:rPr>
                        <a:t>15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Каримова Фания Н.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949,82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tt-RU" sz="1400" dirty="0" smtClean="0">
                          <a:latin typeface="Times New Roman"/>
                          <a:ea typeface="Calibri"/>
                          <a:cs typeface="Times New Roman"/>
                        </a:rPr>
                        <a:t>16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Низамов Раис Ф.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771,00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168,00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tt-RU" sz="1400" dirty="0" smtClean="0">
                          <a:latin typeface="Times New Roman"/>
                          <a:ea typeface="Calibri"/>
                          <a:cs typeface="Times New Roman"/>
                        </a:rPr>
                        <a:t>17</a:t>
                      </a:r>
                      <a:endParaRPr lang="ru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Низамова Муслима Р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830,00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ИТОГО: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30169,69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674,33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>
            <a:normAutofit fontScale="90000"/>
          </a:bodyPr>
          <a:lstStyle/>
          <a:p>
            <a:r>
              <a:rPr lang="tt-RU" dirty="0" smtClean="0"/>
              <a:t>Олы Урсак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5943600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Олы </a:t>
            </a:r>
            <a:r>
              <a:rPr lang="ru-RU" dirty="0" err="1" smtClean="0"/>
              <a:t>Урсак</a:t>
            </a:r>
            <a:r>
              <a:rPr lang="ru-RU" dirty="0" smtClean="0"/>
              <a:t> </a:t>
            </a:r>
            <a:r>
              <a:rPr lang="ru-RU" dirty="0" err="1" smtClean="0"/>
              <a:t>авылында</a:t>
            </a:r>
            <a:r>
              <a:rPr lang="ru-RU" dirty="0" smtClean="0"/>
              <a:t> 220 </a:t>
            </a:r>
            <a:r>
              <a:rPr lang="ru-RU" dirty="0" err="1" smtClean="0"/>
              <a:t>сайлаучы</a:t>
            </a:r>
            <a:r>
              <a:rPr lang="ru-RU" dirty="0" smtClean="0"/>
              <a:t> </a:t>
            </a:r>
            <a:r>
              <a:rPr lang="ru-RU" dirty="0" err="1" smtClean="0"/>
              <a:t>бар.Анардан</a:t>
            </a:r>
            <a:r>
              <a:rPr lang="ru-RU" dirty="0" smtClean="0"/>
              <a:t>  220 </a:t>
            </a:r>
            <a:r>
              <a:rPr lang="ru-RU" dirty="0" err="1" smtClean="0"/>
              <a:t>мең сум</a:t>
            </a:r>
            <a:r>
              <a:rPr lang="ru-RU" dirty="0" smtClean="0"/>
              <a:t> </a:t>
            </a:r>
            <a:r>
              <a:rPr lang="ru-RU" dirty="0" err="1" smtClean="0"/>
              <a:t>акча</a:t>
            </a:r>
            <a:r>
              <a:rPr lang="ru-RU" dirty="0" smtClean="0"/>
              <a:t> </a:t>
            </a:r>
            <a:r>
              <a:rPr lang="ru-RU" dirty="0" err="1" smtClean="0"/>
              <a:t>җыелды Республикадан</a:t>
            </a:r>
            <a:r>
              <a:rPr lang="ru-RU" dirty="0" smtClean="0"/>
              <a:t> </a:t>
            </a:r>
            <a:r>
              <a:rPr lang="ru-RU" dirty="0" err="1" smtClean="0"/>
              <a:t>килгән дотаөия белән </a:t>
            </a:r>
            <a:r>
              <a:rPr lang="ru-RU" dirty="0" smtClean="0"/>
              <a:t>1 </a:t>
            </a:r>
            <a:r>
              <a:rPr lang="ru-RU" dirty="0" err="1" smtClean="0"/>
              <a:t>мн</a:t>
            </a:r>
            <a:r>
              <a:rPr lang="ru-RU" dirty="0" smtClean="0"/>
              <a:t> 55 </a:t>
            </a:r>
            <a:r>
              <a:rPr lang="ru-RU" dirty="0" err="1" smtClean="0"/>
              <a:t>сум</a:t>
            </a:r>
            <a:r>
              <a:rPr lang="ru-RU" dirty="0" smtClean="0"/>
              <a:t> </a:t>
            </a:r>
            <a:r>
              <a:rPr lang="ru-RU" dirty="0" err="1" smtClean="0"/>
              <a:t>була</a:t>
            </a:r>
            <a:r>
              <a:rPr lang="ru-RU" dirty="0" smtClean="0"/>
              <a:t>.</a:t>
            </a:r>
          </a:p>
          <a:p>
            <a:r>
              <a:rPr lang="ru-RU" dirty="0" err="1" smtClean="0"/>
              <a:t>Узган</a:t>
            </a:r>
            <a:r>
              <a:rPr lang="ru-RU" dirty="0" smtClean="0"/>
              <a:t> отчет </a:t>
            </a:r>
            <a:r>
              <a:rPr lang="ru-RU" dirty="0" err="1" smtClean="0"/>
              <a:t>җыелышында </a:t>
            </a:r>
            <a:r>
              <a:rPr lang="ru-RU" dirty="0" smtClean="0"/>
              <a:t>Олы </a:t>
            </a:r>
            <a:r>
              <a:rPr lang="ru-RU" dirty="0" err="1" smtClean="0"/>
              <a:t>Урсакта</a:t>
            </a:r>
            <a:r>
              <a:rPr lang="ru-RU" dirty="0" smtClean="0"/>
              <a:t> </a:t>
            </a:r>
            <a:r>
              <a:rPr lang="ru-RU" dirty="0" err="1" smtClean="0"/>
              <a:t>зират</a:t>
            </a:r>
            <a:r>
              <a:rPr lang="ru-RU" dirty="0" smtClean="0"/>
              <a:t> </a:t>
            </a:r>
            <a:r>
              <a:rPr lang="ru-RU" dirty="0" err="1" smtClean="0"/>
              <a:t>тирәсен заманча</a:t>
            </a:r>
            <a:r>
              <a:rPr lang="ru-RU" dirty="0" smtClean="0"/>
              <a:t> </a:t>
            </a:r>
            <a:r>
              <a:rPr lang="ru-RU" dirty="0" err="1" smtClean="0"/>
              <a:t>материаллар</a:t>
            </a:r>
            <a:r>
              <a:rPr lang="ru-RU" dirty="0" smtClean="0"/>
              <a:t> </a:t>
            </a:r>
            <a:r>
              <a:rPr lang="ru-RU" dirty="0" err="1" smtClean="0"/>
              <a:t>белән</a:t>
            </a:r>
            <a:r>
              <a:rPr lang="ru-RU" dirty="0" smtClean="0"/>
              <a:t>  </a:t>
            </a:r>
            <a:r>
              <a:rPr lang="ru-RU" dirty="0" err="1" smtClean="0"/>
              <a:t>тотып</a:t>
            </a:r>
            <a:r>
              <a:rPr lang="ru-RU" dirty="0" smtClean="0"/>
              <a:t> </a:t>
            </a:r>
            <a:r>
              <a:rPr lang="ru-RU" dirty="0" err="1" smtClean="0"/>
              <a:t>алырга</a:t>
            </a:r>
            <a:r>
              <a:rPr lang="ru-RU" dirty="0" smtClean="0"/>
              <a:t> </a:t>
            </a:r>
            <a:r>
              <a:rPr lang="ru-RU" dirty="0" err="1" smtClean="0"/>
              <a:t>дип</a:t>
            </a:r>
            <a:r>
              <a:rPr lang="ru-RU" dirty="0" smtClean="0"/>
              <a:t> </a:t>
            </a:r>
            <a:r>
              <a:rPr lang="ru-RU" dirty="0" err="1" smtClean="0"/>
              <a:t>сөйләшкән</a:t>
            </a:r>
            <a:r>
              <a:rPr lang="ru-RU" dirty="0" smtClean="0"/>
              <a:t>  </a:t>
            </a:r>
            <a:r>
              <a:rPr lang="ru-RU" dirty="0" err="1" smtClean="0"/>
              <a:t>идек</a:t>
            </a:r>
            <a:r>
              <a:rPr lang="ru-RU" dirty="0" smtClean="0"/>
              <a:t>. 2015 </a:t>
            </a:r>
            <a:r>
              <a:rPr lang="ru-RU" dirty="0" err="1" smtClean="0"/>
              <a:t>елда</a:t>
            </a:r>
            <a:r>
              <a:rPr lang="ru-RU" dirty="0" smtClean="0"/>
              <a:t> Совет </a:t>
            </a:r>
            <a:r>
              <a:rPr lang="ru-RU" dirty="0" err="1" smtClean="0"/>
              <a:t>халкының бөек Ватан</a:t>
            </a:r>
            <a:r>
              <a:rPr lang="ru-RU" dirty="0" smtClean="0"/>
              <a:t> </a:t>
            </a:r>
            <a:r>
              <a:rPr lang="ru-RU" dirty="0" err="1" smtClean="0"/>
              <a:t>сугышында</a:t>
            </a:r>
            <a:r>
              <a:rPr lang="ru-RU" dirty="0" smtClean="0"/>
              <a:t> </a:t>
            </a:r>
            <a:r>
              <a:rPr lang="ru-RU" dirty="0" err="1" smtClean="0"/>
              <a:t>җиңүнең </a:t>
            </a:r>
            <a:r>
              <a:rPr lang="ru-RU" dirty="0" smtClean="0"/>
              <a:t>70 </a:t>
            </a:r>
            <a:r>
              <a:rPr lang="ru-RU" dirty="0" err="1" smtClean="0"/>
              <a:t>еллык</a:t>
            </a:r>
            <a:r>
              <a:rPr lang="ru-RU" dirty="0" smtClean="0"/>
              <a:t> </a:t>
            </a:r>
            <a:r>
              <a:rPr lang="ru-RU" dirty="0" err="1" smtClean="0"/>
              <a:t>булып</a:t>
            </a:r>
            <a:r>
              <a:rPr lang="ru-RU" dirty="0" smtClean="0"/>
              <a:t> узды </a:t>
            </a:r>
            <a:r>
              <a:rPr lang="ru-RU" dirty="0" err="1" smtClean="0"/>
              <a:t>шуңа күрә сөйләшеп киңәшкәләгәннән соң </a:t>
            </a:r>
            <a:r>
              <a:rPr lang="ru-RU" dirty="0" smtClean="0"/>
              <a:t>Олы </a:t>
            </a:r>
            <a:r>
              <a:rPr lang="ru-RU" dirty="0" err="1" smtClean="0"/>
              <a:t>Урсак</a:t>
            </a:r>
            <a:r>
              <a:rPr lang="ru-RU" dirty="0" smtClean="0"/>
              <a:t> </a:t>
            </a:r>
            <a:r>
              <a:rPr lang="ru-RU" dirty="0" err="1" smtClean="0"/>
              <a:t>памятнигын</a:t>
            </a:r>
            <a:r>
              <a:rPr lang="ru-RU" dirty="0" smtClean="0"/>
              <a:t> </a:t>
            </a:r>
            <a:r>
              <a:rPr lang="ru-RU" dirty="0" err="1" smtClean="0"/>
              <a:t>ремонтларга</a:t>
            </a:r>
            <a:r>
              <a:rPr lang="ru-RU" dirty="0" smtClean="0"/>
              <a:t> </a:t>
            </a:r>
            <a:r>
              <a:rPr lang="ru-RU" dirty="0" err="1" smtClean="0"/>
              <a:t>уйлаштык</a:t>
            </a:r>
            <a:r>
              <a:rPr lang="ru-RU" dirty="0" smtClean="0"/>
              <a:t>.</a:t>
            </a:r>
          </a:p>
          <a:p>
            <a:r>
              <a:rPr lang="ru-RU" dirty="0" smtClean="0"/>
              <a:t>            Смета </a:t>
            </a:r>
            <a:r>
              <a:rPr lang="ru-RU" dirty="0" err="1" smtClean="0"/>
              <a:t>буенча</a:t>
            </a:r>
            <a:r>
              <a:rPr lang="ru-RU" dirty="0" smtClean="0"/>
              <a:t> 106 </a:t>
            </a:r>
            <a:r>
              <a:rPr lang="ru-RU" dirty="0" err="1" smtClean="0"/>
              <a:t>мең</a:t>
            </a:r>
            <a:r>
              <a:rPr lang="ru-RU" dirty="0" smtClean="0"/>
              <a:t> </a:t>
            </a:r>
            <a:r>
              <a:rPr lang="ru-RU" dirty="0" err="1" smtClean="0"/>
              <a:t>сум</a:t>
            </a:r>
            <a:r>
              <a:rPr lang="ru-RU" dirty="0" smtClean="0"/>
              <a:t> </a:t>
            </a:r>
            <a:r>
              <a:rPr lang="ru-RU" dirty="0" err="1" smtClean="0"/>
              <a:t>акча</a:t>
            </a:r>
            <a:r>
              <a:rPr lang="ru-RU" dirty="0" smtClean="0"/>
              <a:t>  </a:t>
            </a:r>
            <a:r>
              <a:rPr lang="ru-RU" dirty="0" err="1" smtClean="0"/>
              <a:t>каралган</a:t>
            </a:r>
            <a:r>
              <a:rPr lang="ru-RU" dirty="0" smtClean="0"/>
              <a:t> иде.71 </a:t>
            </a:r>
            <a:r>
              <a:rPr lang="ru-RU" dirty="0" err="1" smtClean="0"/>
              <a:t>мең </a:t>
            </a:r>
            <a:r>
              <a:rPr lang="ru-RU" dirty="0" smtClean="0"/>
              <a:t>716 </a:t>
            </a:r>
            <a:r>
              <a:rPr lang="ru-RU" dirty="0" err="1" smtClean="0"/>
              <a:t>сум</a:t>
            </a:r>
            <a:r>
              <a:rPr lang="ru-RU" dirty="0" smtClean="0"/>
              <a:t> </a:t>
            </a:r>
            <a:r>
              <a:rPr lang="ru-RU" dirty="0" err="1" smtClean="0"/>
              <a:t>төзелеш</a:t>
            </a:r>
            <a:r>
              <a:rPr lang="ru-RU" dirty="0" smtClean="0"/>
              <a:t>  </a:t>
            </a:r>
            <a:r>
              <a:rPr lang="ru-RU" dirty="0" err="1" smtClean="0"/>
              <a:t>материаллары</a:t>
            </a:r>
            <a:r>
              <a:rPr lang="ru-RU" dirty="0" smtClean="0"/>
              <a:t> </a:t>
            </a:r>
            <a:r>
              <a:rPr lang="ru-RU" dirty="0" err="1" smtClean="0"/>
              <a:t>алынды</a:t>
            </a:r>
            <a:r>
              <a:rPr lang="ru-RU" dirty="0" smtClean="0"/>
              <a:t> 34 </a:t>
            </a:r>
            <a:r>
              <a:rPr lang="ru-RU" dirty="0" err="1" smtClean="0"/>
              <a:t>мең </a:t>
            </a:r>
            <a:r>
              <a:rPr lang="ru-RU" dirty="0" smtClean="0"/>
              <a:t>284 </a:t>
            </a:r>
            <a:r>
              <a:rPr lang="ru-RU" dirty="0" err="1" smtClean="0"/>
              <a:t>сум</a:t>
            </a:r>
            <a:r>
              <a:rPr lang="ru-RU" dirty="0" smtClean="0"/>
              <a:t>  </a:t>
            </a:r>
            <a:r>
              <a:rPr lang="ru-RU" dirty="0" err="1" smtClean="0"/>
              <a:t>эшләгән</a:t>
            </a:r>
            <a:r>
              <a:rPr lang="ru-RU" dirty="0" smtClean="0"/>
              <a:t> </a:t>
            </a:r>
            <a:r>
              <a:rPr lang="ru-RU" dirty="0" err="1" smtClean="0"/>
              <a:t>өчен</a:t>
            </a:r>
            <a:r>
              <a:rPr lang="ru-RU" dirty="0" smtClean="0"/>
              <a:t> </a:t>
            </a:r>
            <a:r>
              <a:rPr lang="ru-RU" dirty="0" err="1" smtClean="0"/>
              <a:t>түләнде</a:t>
            </a:r>
            <a:r>
              <a:rPr lang="ru-RU" dirty="0" smtClean="0"/>
              <a:t>.</a:t>
            </a:r>
            <a:r>
              <a:rPr lang="ru-RU" dirty="0" err="1" smtClean="0"/>
              <a:t>Шулай</a:t>
            </a:r>
            <a:r>
              <a:rPr lang="ru-RU" dirty="0" smtClean="0"/>
              <a:t> </a:t>
            </a:r>
            <a:r>
              <a:rPr lang="ru-RU" dirty="0" err="1" smtClean="0"/>
              <a:t>ук</a:t>
            </a:r>
            <a:r>
              <a:rPr lang="ru-RU" dirty="0" smtClean="0"/>
              <a:t> Олы </a:t>
            </a:r>
            <a:r>
              <a:rPr lang="ru-RU" dirty="0" err="1" smtClean="0"/>
              <a:t>Урсакта</a:t>
            </a:r>
            <a:r>
              <a:rPr lang="ru-RU" dirty="0" smtClean="0"/>
              <a:t> 737,50 метр </a:t>
            </a:r>
            <a:r>
              <a:rPr lang="ru-RU" dirty="0" err="1" smtClean="0"/>
              <a:t>зират</a:t>
            </a:r>
            <a:r>
              <a:rPr lang="ru-RU" dirty="0" smtClean="0"/>
              <a:t> </a:t>
            </a:r>
            <a:r>
              <a:rPr lang="ru-RU" dirty="0" err="1" smtClean="0"/>
              <a:t>тирәсе заманча</a:t>
            </a:r>
            <a:r>
              <a:rPr lang="ru-RU" dirty="0" smtClean="0"/>
              <a:t> </a:t>
            </a:r>
            <a:r>
              <a:rPr lang="ru-RU" dirty="0" err="1" smtClean="0"/>
              <a:t>материаллар</a:t>
            </a:r>
            <a:r>
              <a:rPr lang="ru-RU" dirty="0" smtClean="0"/>
              <a:t> </a:t>
            </a:r>
            <a:r>
              <a:rPr lang="ru-RU" dirty="0" err="1" smtClean="0"/>
              <a:t>белән эйләндереп тотып</a:t>
            </a:r>
            <a:r>
              <a:rPr lang="ru-RU" dirty="0" smtClean="0"/>
              <a:t> </a:t>
            </a:r>
            <a:r>
              <a:rPr lang="ru-RU" dirty="0" err="1" smtClean="0"/>
              <a:t>алынды.Шулай</a:t>
            </a:r>
            <a:r>
              <a:rPr lang="ru-RU" dirty="0" smtClean="0"/>
              <a:t> </a:t>
            </a:r>
            <a:r>
              <a:rPr lang="ru-RU" dirty="0" err="1" smtClean="0"/>
              <a:t>ук</a:t>
            </a:r>
            <a:r>
              <a:rPr lang="ru-RU" dirty="0" smtClean="0"/>
              <a:t> 2 капка 3 </a:t>
            </a:r>
            <a:r>
              <a:rPr lang="ru-RU" dirty="0" err="1" smtClean="0"/>
              <a:t>кечкенэ</a:t>
            </a:r>
            <a:r>
              <a:rPr lang="ru-RU" dirty="0" smtClean="0"/>
              <a:t> </a:t>
            </a:r>
            <a:r>
              <a:rPr lang="ru-RU" dirty="0" err="1" smtClean="0"/>
              <a:t>ишек</a:t>
            </a:r>
            <a:r>
              <a:rPr lang="ru-RU" dirty="0" smtClean="0"/>
              <a:t> </a:t>
            </a:r>
            <a:r>
              <a:rPr lang="ru-RU" dirty="0" err="1" smtClean="0"/>
              <a:t>ясалды</a:t>
            </a:r>
            <a:r>
              <a:rPr lang="ru-RU" dirty="0" smtClean="0"/>
              <a:t>.</a:t>
            </a:r>
          </a:p>
          <a:p>
            <a:r>
              <a:rPr lang="ru-RU" dirty="0" smtClean="0"/>
              <a:t>            </a:t>
            </a:r>
            <a:r>
              <a:rPr lang="ru-RU" dirty="0" err="1" smtClean="0"/>
              <a:t>Барлыгы</a:t>
            </a:r>
            <a:r>
              <a:rPr lang="ru-RU" dirty="0" smtClean="0"/>
              <a:t> 773 </a:t>
            </a:r>
            <a:r>
              <a:rPr lang="ru-RU" dirty="0" err="1" smtClean="0"/>
              <a:t>мең</a:t>
            </a:r>
            <a:r>
              <a:rPr lang="ru-RU" dirty="0" smtClean="0"/>
              <a:t> </a:t>
            </a:r>
            <a:r>
              <a:rPr lang="ru-RU" dirty="0" err="1" smtClean="0"/>
              <a:t>сумлык</a:t>
            </a:r>
            <a:r>
              <a:rPr lang="ru-RU" dirty="0" smtClean="0"/>
              <a:t>  . </a:t>
            </a:r>
            <a:r>
              <a:rPr lang="ru-RU" dirty="0" err="1" smtClean="0"/>
              <a:t>Бу</a:t>
            </a:r>
            <a:r>
              <a:rPr lang="ru-RU" dirty="0" smtClean="0"/>
              <a:t> </a:t>
            </a:r>
            <a:r>
              <a:rPr lang="ru-RU" dirty="0" err="1" smtClean="0"/>
              <a:t>эшләр  </a:t>
            </a:r>
            <a:r>
              <a:rPr lang="ru-RU" dirty="0" smtClean="0"/>
              <a:t>ООО Ажур </a:t>
            </a:r>
            <a:r>
              <a:rPr lang="ru-RU" dirty="0" err="1" smtClean="0"/>
              <a:t>фирмасы</a:t>
            </a:r>
            <a:r>
              <a:rPr lang="ru-RU" dirty="0" smtClean="0"/>
              <a:t> </a:t>
            </a:r>
            <a:r>
              <a:rPr lang="ru-RU" dirty="0" err="1" smtClean="0"/>
              <a:t>аша</a:t>
            </a:r>
            <a:r>
              <a:rPr lang="ru-RU" dirty="0" smtClean="0"/>
              <a:t> </a:t>
            </a:r>
            <a:r>
              <a:rPr lang="ru-RU" dirty="0" err="1" smtClean="0"/>
              <a:t>эшләнде </a:t>
            </a:r>
            <a:r>
              <a:rPr lang="ru-RU" dirty="0" smtClean="0"/>
              <a:t>Олы </a:t>
            </a:r>
            <a:r>
              <a:rPr lang="ru-RU" dirty="0" err="1" smtClean="0"/>
              <a:t>Урсактан</a:t>
            </a:r>
            <a:r>
              <a:rPr lang="ru-RU" dirty="0" smtClean="0"/>
              <a:t> 2 урман </a:t>
            </a:r>
            <a:r>
              <a:rPr lang="ru-RU" dirty="0" err="1" smtClean="0"/>
              <a:t>кисүче егет</a:t>
            </a:r>
            <a:r>
              <a:rPr lang="ru-RU" dirty="0" smtClean="0"/>
              <a:t> </a:t>
            </a:r>
            <a:r>
              <a:rPr lang="ru-RU" dirty="0" err="1" smtClean="0"/>
              <a:t>белән сөйләшеп зират</a:t>
            </a:r>
            <a:r>
              <a:rPr lang="ru-RU" dirty="0" smtClean="0"/>
              <a:t> </a:t>
            </a:r>
            <a:r>
              <a:rPr lang="ru-RU" dirty="0" err="1" smtClean="0"/>
              <a:t>өстендәге агачларны</a:t>
            </a:r>
            <a:r>
              <a:rPr lang="ru-RU" dirty="0" smtClean="0"/>
              <a:t> </a:t>
            </a:r>
            <a:r>
              <a:rPr lang="ru-RU" dirty="0" err="1" smtClean="0"/>
              <a:t>җыгарга </a:t>
            </a:r>
            <a:r>
              <a:rPr lang="ru-RU" dirty="0" smtClean="0"/>
              <a:t>договор </a:t>
            </a:r>
            <a:r>
              <a:rPr lang="ru-RU" dirty="0" err="1" smtClean="0"/>
              <a:t>төзедек</a:t>
            </a:r>
            <a:r>
              <a:rPr lang="ru-RU" dirty="0" smtClean="0"/>
              <a:t>.</a:t>
            </a:r>
          </a:p>
          <a:p>
            <a:r>
              <a:rPr lang="ru-RU" dirty="0" smtClean="0"/>
              <a:t>           </a:t>
            </a:r>
            <a:r>
              <a:rPr lang="ru-RU" dirty="0" err="1" smtClean="0"/>
              <a:t>Барлыгы</a:t>
            </a:r>
            <a:r>
              <a:rPr lang="ru-RU" dirty="0" smtClean="0"/>
              <a:t> 330 </a:t>
            </a:r>
            <a:r>
              <a:rPr lang="ru-RU" dirty="0" err="1" smtClean="0"/>
              <a:t>агач</a:t>
            </a:r>
            <a:r>
              <a:rPr lang="ru-RU" dirty="0" smtClean="0"/>
              <a:t> </a:t>
            </a:r>
            <a:r>
              <a:rPr lang="ru-RU" dirty="0" err="1" smtClean="0"/>
              <a:t>җыгып</a:t>
            </a:r>
            <a:r>
              <a:rPr lang="ru-RU" dirty="0" smtClean="0"/>
              <a:t> </a:t>
            </a:r>
            <a:r>
              <a:rPr lang="ru-RU" dirty="0" err="1" smtClean="0"/>
              <a:t>зират</a:t>
            </a:r>
            <a:r>
              <a:rPr lang="ru-RU" dirty="0" smtClean="0"/>
              <a:t> </a:t>
            </a:r>
            <a:r>
              <a:rPr lang="ru-RU" dirty="0" err="1" smtClean="0"/>
              <a:t>кырыена</a:t>
            </a:r>
            <a:r>
              <a:rPr lang="ru-RU" dirty="0" smtClean="0"/>
              <a:t>  </a:t>
            </a:r>
            <a:r>
              <a:rPr lang="ru-RU" dirty="0" err="1" smtClean="0"/>
              <a:t>тарттырдылар.Агач</a:t>
            </a:r>
            <a:r>
              <a:rPr lang="ru-RU" dirty="0" smtClean="0"/>
              <a:t> </a:t>
            </a:r>
            <a:r>
              <a:rPr lang="ru-RU" dirty="0" err="1" smtClean="0"/>
              <a:t>җыккан</a:t>
            </a:r>
            <a:r>
              <a:rPr lang="ru-RU" dirty="0" smtClean="0"/>
              <a:t> </a:t>
            </a:r>
            <a:r>
              <a:rPr lang="ru-RU" dirty="0" err="1" smtClean="0"/>
              <a:t>өчен </a:t>
            </a:r>
            <a:r>
              <a:rPr lang="ru-RU" dirty="0" smtClean="0"/>
              <a:t>60 </a:t>
            </a:r>
            <a:r>
              <a:rPr lang="ru-RU" dirty="0" err="1" smtClean="0"/>
              <a:t>мең</a:t>
            </a:r>
            <a:r>
              <a:rPr lang="ru-RU" dirty="0" smtClean="0"/>
              <a:t> </a:t>
            </a:r>
            <a:r>
              <a:rPr lang="ru-RU" dirty="0" err="1" smtClean="0"/>
              <a:t>сум</a:t>
            </a:r>
            <a:r>
              <a:rPr lang="ru-RU" dirty="0" smtClean="0"/>
              <a:t> </a:t>
            </a:r>
            <a:r>
              <a:rPr lang="ru-RU" dirty="0" err="1" smtClean="0"/>
              <a:t>түләнде</a:t>
            </a:r>
            <a:r>
              <a:rPr lang="ru-RU" dirty="0" smtClean="0"/>
              <a:t>.Трактор </a:t>
            </a:r>
            <a:r>
              <a:rPr lang="ru-RU" dirty="0" err="1" smtClean="0"/>
              <a:t>белән</a:t>
            </a:r>
            <a:r>
              <a:rPr lang="ru-RU" dirty="0" smtClean="0"/>
              <a:t>  </a:t>
            </a:r>
            <a:r>
              <a:rPr lang="ru-RU" dirty="0" err="1" smtClean="0"/>
              <a:t>агач</a:t>
            </a:r>
            <a:r>
              <a:rPr lang="ru-RU" dirty="0" smtClean="0"/>
              <a:t> </a:t>
            </a:r>
            <a:r>
              <a:rPr lang="ru-RU" dirty="0" err="1" smtClean="0"/>
              <a:t>тарттыручыларга</a:t>
            </a:r>
            <a:r>
              <a:rPr lang="ru-RU" dirty="0" smtClean="0"/>
              <a:t> 13 </a:t>
            </a:r>
            <a:r>
              <a:rPr lang="ru-RU" dirty="0" err="1" smtClean="0"/>
              <a:t>мең </a:t>
            </a:r>
            <a:r>
              <a:rPr lang="ru-RU" dirty="0" smtClean="0"/>
              <a:t>сум,4 </a:t>
            </a:r>
            <a:r>
              <a:rPr lang="ru-RU" dirty="0" err="1" smtClean="0"/>
              <a:t>мең сумга</a:t>
            </a:r>
            <a:r>
              <a:rPr lang="ru-RU" dirty="0" smtClean="0"/>
              <a:t> бензин  зап.</a:t>
            </a:r>
            <a:r>
              <a:rPr lang="ru-RU" dirty="0" err="1" smtClean="0"/>
              <a:t>частьләр алынды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>
            <a:normAutofit fontScale="90000"/>
          </a:bodyPr>
          <a:lstStyle/>
          <a:p>
            <a:r>
              <a:rPr lang="tt-RU" dirty="0" smtClean="0"/>
              <a:t>Олы Урсак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838208"/>
          <a:ext cx="8229600" cy="89971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/>
                <a:gridCol w="1645920"/>
                <a:gridCol w="1645920"/>
                <a:gridCol w="1645920"/>
                <a:gridCol w="1645920"/>
              </a:tblGrid>
              <a:tr h="3179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№ </a:t>
                      </a:r>
                      <a:r>
                        <a:rPr lang="ru-RU" sz="1400" dirty="0" err="1"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ru-RU" sz="1400" dirty="0" err="1"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Наименование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материалов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Кол-во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Сумма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Общая сумма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53759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Памятник с.Большое Русаково 24 м. ограда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537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Ограда штакетник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180 шт.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86,00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15480,00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537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Шляпный профиль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16 шт.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295,00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4720,00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820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Окончательная планка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2м.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12 шт.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170,00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2040,00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537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Саморез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1080шт.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1080,00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537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Столбы труба д57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9шт.х1,5м.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140,00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1890,00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537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Петля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2шт.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80,00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160,00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641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Итого ограда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25370,00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53759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Ремонт постамента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41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Надпись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8476,00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8476,00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537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Цемент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8 меш.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265,00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2120,00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820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Грунтовка и автомобильная краска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3500,00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3500,00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537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Поребрик (бардюр)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60м.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200,00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12000,00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537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Брусчатка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45м.кв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450,00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20250,00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537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Фонари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6шт.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500,00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3000,00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641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Газовый баллон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900,00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900,00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537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Шланга газовая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20м.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50,00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1000,00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641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Итого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51246,00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53759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За работу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79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Сборка и установка штакетника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24м.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300,00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7200,00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179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Транспортные услуги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3000,00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179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За работу брусчатка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45 м.кв.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300,00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13500,00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1792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Электромонтажные работы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1000,00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1000,00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820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Снять старую краску,покраска за ново,грунтовка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4000,00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4000,00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641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Итого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28700,00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641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Всего: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106000,00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34962"/>
          </a:xfrm>
        </p:spPr>
        <p:txBody>
          <a:bodyPr>
            <a:normAutofit fontScale="90000"/>
          </a:bodyPr>
          <a:lstStyle/>
          <a:p>
            <a:r>
              <a:rPr lang="tt-RU" dirty="0" smtClean="0"/>
              <a:t>Памятник Олы Урсакта</a:t>
            </a:r>
            <a:endParaRPr lang="ru-RU" dirty="0"/>
          </a:p>
        </p:txBody>
      </p:sp>
      <p:pic>
        <p:nvPicPr>
          <p:cNvPr id="5122" name="Picture 2" descr="C:\Users\Admin\Desktop\SAM_3864(5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85800"/>
            <a:ext cx="9144000" cy="6172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Admin\Desktop\SAM_874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726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Admin\Desktop\SAM_3865(3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399" y="0"/>
            <a:ext cx="92964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Admin\Desktop\SAM_388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C:\Users\Admin\Desktop\ограждение кладбища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524000"/>
          </a:xfrm>
        </p:spPr>
        <p:txBody>
          <a:bodyPr>
            <a:normAutofit/>
          </a:bodyPr>
          <a:lstStyle/>
          <a:p>
            <a:r>
              <a:rPr lang="tt-RU" dirty="0" smtClean="0"/>
              <a:t>Бушанча</a:t>
            </a:r>
            <a:endParaRPr lang="ru-RU" dirty="0"/>
          </a:p>
        </p:txBody>
      </p:sp>
      <p:pic>
        <p:nvPicPr>
          <p:cNvPr id="19458" name="Picture 2" descr="C:\Users\Admin\Desktop\DSC018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05000"/>
            <a:ext cx="9144000" cy="4953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t-RU" dirty="0" smtClean="0"/>
              <a:t>Бушанча </a:t>
            </a:r>
            <a:endParaRPr lang="ru-RU" dirty="0"/>
          </a:p>
        </p:txBody>
      </p:sp>
      <p:pic>
        <p:nvPicPr>
          <p:cNvPr id="20482" name="Picture 2" descr="C:\Users\Admin\Desktop\DSC025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295400"/>
            <a:ext cx="9144001" cy="5562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34962"/>
          </a:xfrm>
        </p:spPr>
        <p:txBody>
          <a:bodyPr>
            <a:normAutofit fontScale="90000"/>
          </a:bodyPr>
          <a:lstStyle/>
          <a:p>
            <a:r>
              <a:rPr lang="tt-RU" dirty="0" smtClean="0"/>
              <a:t>Памятник с,Бушанча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761995"/>
          <a:ext cx="8229600" cy="80467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/>
                <a:gridCol w="1645920"/>
                <a:gridCol w="1645920"/>
                <a:gridCol w="1645920"/>
                <a:gridCol w="1645920"/>
              </a:tblGrid>
              <a:tr h="174095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Памятник </a:t>
                      </a:r>
                      <a:r>
                        <a:rPr lang="ru-RU" sz="1400" b="1" dirty="0" err="1">
                          <a:latin typeface="Times New Roman"/>
                          <a:ea typeface="Calibri"/>
                          <a:cs typeface="Times New Roman"/>
                        </a:rPr>
                        <a:t>с.Бушанча</a:t>
                      </a: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 30м. ограда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40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Ограда штакетник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210 шт.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50,00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10500,00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740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Шляпный профиль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20 шт.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295,00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5900,00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458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Окончательная планка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2м.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15 шт.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170,00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2550,00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740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Саморез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1260 шт.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1260,00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740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Столбы труба д57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12шт.х1,5м.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140,00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2520,00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740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Петля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2шт.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95,00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190,00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58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Итого ограда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22920,00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74095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Ремонт постамента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99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Вывеска на композите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2шт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1500,00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3000,00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740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Цемент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6 меш.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265,00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1590,00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740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Краска серебрянка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 шт.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400,00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400,00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99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Крашенный железо листовой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20 м.кв.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350,00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7000,00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740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Поребрик (бардюр)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25м.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200,00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5000,00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740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Брусчатка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25 кв.м.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450,00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11250,00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58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Итого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28240,00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74095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Calibri"/>
                          <a:cs typeface="Times New Roman"/>
                        </a:rPr>
                        <a:t>За работу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99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Сборка и установка штакетника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30м.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300,00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9000,00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176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Обшивка основания ,фундамента, крашенной листовой железой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10000,00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99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Транспортные услуги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3000,00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99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За работу брусчатка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25 кв.м.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300,00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7500,00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58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Итого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31500,00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858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Всего: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80000,00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t-RU" dirty="0" smtClean="0"/>
              <a:t>Налог  төрләре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34574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 b="1" dirty="0">
                          <a:latin typeface="Times New Roman"/>
                          <a:ea typeface="Calibri"/>
                          <a:cs typeface="Times New Roman"/>
                        </a:rPr>
                        <a:t>Налог төрләре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 b="1">
                          <a:latin typeface="Times New Roman"/>
                          <a:ea typeface="Calibri"/>
                          <a:cs typeface="Times New Roman"/>
                        </a:rPr>
                        <a:t>План 2016 елга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Җир налогы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275000,00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Шәхси милек налогы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24000,00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Физик затларның керемнәренә салым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30000,00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Нотариаль эшләрне башкарган өчен дәүләт пошлинасы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1000,00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Штрафлар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2000,00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Шэхси милек арендалау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2000,00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Безвозмездные поступления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699100,00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 b="1">
                          <a:latin typeface="Times New Roman"/>
                          <a:ea typeface="Calibri"/>
                          <a:cs typeface="Times New Roman"/>
                        </a:rPr>
                        <a:t>Барлык табыш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 b="1" dirty="0">
                          <a:latin typeface="Times New Roman"/>
                          <a:ea typeface="Calibri"/>
                          <a:cs typeface="Times New Roman"/>
                        </a:rPr>
                        <a:t>1033100,00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t-RU" dirty="0" smtClean="0"/>
              <a:t>Чисталык</a:t>
            </a:r>
            <a:endParaRPr lang="ru-RU" dirty="0"/>
          </a:p>
        </p:txBody>
      </p:sp>
      <p:pic>
        <p:nvPicPr>
          <p:cNvPr id="9218" name="Picture 2" descr="C:\Users\Admin\Desktop\i (3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Admin\Desktop\i (2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964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Admin\Desktop\побелка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1" name="Picture 3" descr="C:\Users\Admin\Desktop\мои  документы\все_фото\47601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Admin\Desktop\SAM_478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tt-RU" dirty="0" smtClean="0"/>
              <a:t>Кече  Урсак  мәдәният йорты</a:t>
            </a:r>
            <a:endParaRPr lang="ru-RU" dirty="0"/>
          </a:p>
        </p:txBody>
      </p:sp>
      <p:pic>
        <p:nvPicPr>
          <p:cNvPr id="14338" name="Picture 2" descr="C:\Users\Admin\Desktop\фотки 2015\DSC026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0"/>
            <a:ext cx="86106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>
            <a:normAutofit fontScale="90000"/>
          </a:bodyPr>
          <a:lstStyle/>
          <a:p>
            <a:r>
              <a:rPr lang="tt-RU" dirty="0" smtClean="0"/>
              <a:t>Олы  Урсак мәдәният  йорты</a:t>
            </a:r>
            <a:endParaRPr lang="ru-RU" dirty="0"/>
          </a:p>
        </p:txBody>
      </p:sp>
      <p:pic>
        <p:nvPicPr>
          <p:cNvPr id="15363" name="Picture 3" descr="C:\Users\Admin\Desktop\SAM_41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9600"/>
            <a:ext cx="9296399" cy="6248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34962"/>
          </a:xfrm>
        </p:spPr>
        <p:txBody>
          <a:bodyPr>
            <a:normAutofit fontScale="90000"/>
          </a:bodyPr>
          <a:lstStyle/>
          <a:p>
            <a:r>
              <a:rPr lang="tt-RU" dirty="0" smtClean="0"/>
              <a:t>Памятник тирәсен  чистарту</a:t>
            </a:r>
            <a:endParaRPr lang="ru-RU" dirty="0"/>
          </a:p>
        </p:txBody>
      </p:sp>
      <p:pic>
        <p:nvPicPr>
          <p:cNvPr id="16386" name="Picture 2" descr="C:\Users\Admin\Desktop\SAM_866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609600"/>
            <a:ext cx="9144000" cy="6248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t-RU" dirty="0" smtClean="0"/>
              <a:t>Елкалар  утырттык</a:t>
            </a:r>
            <a:endParaRPr lang="ru-RU" dirty="0"/>
          </a:p>
        </p:txBody>
      </p:sp>
      <p:pic>
        <p:nvPicPr>
          <p:cNvPr id="17410" name="Picture 2" descr="C:\Users\Admin\Desktop\DSC023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9200"/>
            <a:ext cx="9143999" cy="5638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t-RU" dirty="0" smtClean="0"/>
              <a:t>Ветераннарга пакетлар тараттык</a:t>
            </a:r>
            <a:endParaRPr lang="ru-RU" dirty="0"/>
          </a:p>
        </p:txBody>
      </p:sp>
      <p:pic>
        <p:nvPicPr>
          <p:cNvPr id="18434" name="Picture 2" descr="C:\Users\Admin\Desktop\3783_40641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t-RU" dirty="0" smtClean="0"/>
              <a:t>ШӘХСИ ХУҖАЛЫКЛАРДА ТЕРЛЕКНЕҢ БАШ  САНЫ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1600200"/>
          <a:ext cx="9144000" cy="5257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/>
                <a:gridCol w="2286000"/>
                <a:gridCol w="2286000"/>
                <a:gridCol w="2286000"/>
              </a:tblGrid>
              <a:tr h="6572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tt-RU" sz="14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2013 ел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2014ел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1400">
                          <a:latin typeface="Times New Roman"/>
                          <a:ea typeface="Calibri"/>
                          <a:cs typeface="Times New Roman"/>
                        </a:rPr>
                        <a:t>2015ел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572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2400">
                          <a:latin typeface="Times New Roman"/>
                          <a:ea typeface="Calibri"/>
                          <a:cs typeface="Times New Roman"/>
                        </a:rPr>
                        <a:t>Мөгезле терлек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2400">
                          <a:latin typeface="Times New Roman"/>
                          <a:ea typeface="Calibri"/>
                          <a:cs typeface="Times New Roman"/>
                        </a:rPr>
                        <a:t>227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2400">
                          <a:latin typeface="Times New Roman"/>
                          <a:ea typeface="Calibri"/>
                          <a:cs typeface="Times New Roman"/>
                        </a:rPr>
                        <a:t>208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2400">
                          <a:latin typeface="Times New Roman"/>
                          <a:ea typeface="Calibri"/>
                          <a:cs typeface="Times New Roman"/>
                        </a:rPr>
                        <a:t>223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572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2400">
                          <a:latin typeface="Times New Roman"/>
                          <a:ea typeface="Calibri"/>
                          <a:cs typeface="Times New Roman"/>
                        </a:rPr>
                        <a:t>сыерлар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2400">
                          <a:latin typeface="Times New Roman"/>
                          <a:ea typeface="Calibri"/>
                          <a:cs typeface="Times New Roman"/>
                        </a:rPr>
                        <a:t>  95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2400">
                          <a:latin typeface="Times New Roman"/>
                          <a:ea typeface="Calibri"/>
                          <a:cs typeface="Times New Roman"/>
                        </a:rPr>
                        <a:t>  98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2400">
                          <a:latin typeface="Times New Roman"/>
                          <a:ea typeface="Calibri"/>
                          <a:cs typeface="Times New Roman"/>
                        </a:rPr>
                        <a:t>  98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572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2400">
                          <a:latin typeface="Times New Roman"/>
                          <a:ea typeface="Calibri"/>
                          <a:cs typeface="Times New Roman"/>
                        </a:rPr>
                        <a:t>сарыклар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2400">
                          <a:latin typeface="Times New Roman"/>
                          <a:ea typeface="Calibri"/>
                          <a:cs typeface="Times New Roman"/>
                        </a:rPr>
                        <a:t>397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2400">
                          <a:latin typeface="Times New Roman"/>
                          <a:ea typeface="Calibri"/>
                          <a:cs typeface="Times New Roman"/>
                        </a:rPr>
                        <a:t>286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2400">
                          <a:latin typeface="Times New Roman"/>
                          <a:ea typeface="Calibri"/>
                          <a:cs typeface="Times New Roman"/>
                        </a:rPr>
                        <a:t>259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572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2400">
                          <a:latin typeface="Times New Roman"/>
                          <a:ea typeface="Calibri"/>
                          <a:cs typeface="Times New Roman"/>
                        </a:rPr>
                        <a:t>кәҗәләр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2400">
                          <a:latin typeface="Times New Roman"/>
                          <a:ea typeface="Calibri"/>
                          <a:cs typeface="Times New Roman"/>
                        </a:rPr>
                        <a:t>    5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2400">
                          <a:latin typeface="Times New Roman"/>
                          <a:ea typeface="Calibri"/>
                          <a:cs typeface="Times New Roman"/>
                        </a:rPr>
                        <a:t>    3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2400">
                          <a:latin typeface="Times New Roman"/>
                          <a:ea typeface="Calibri"/>
                          <a:cs typeface="Times New Roman"/>
                        </a:rPr>
                        <a:t>    4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572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2400">
                          <a:latin typeface="Times New Roman"/>
                          <a:ea typeface="Calibri"/>
                          <a:cs typeface="Times New Roman"/>
                        </a:rPr>
                        <a:t>атлар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2400">
                          <a:latin typeface="Times New Roman"/>
                          <a:ea typeface="Calibri"/>
                          <a:cs typeface="Times New Roman"/>
                        </a:rPr>
                        <a:t>  10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2400">
                          <a:latin typeface="Times New Roman"/>
                          <a:ea typeface="Calibri"/>
                          <a:cs typeface="Times New Roman"/>
                        </a:rPr>
                        <a:t>  13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2400">
                          <a:latin typeface="Times New Roman"/>
                          <a:ea typeface="Calibri"/>
                          <a:cs typeface="Times New Roman"/>
                        </a:rPr>
                        <a:t>  12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572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2400">
                          <a:latin typeface="Times New Roman"/>
                          <a:ea typeface="Calibri"/>
                          <a:cs typeface="Times New Roman"/>
                        </a:rPr>
                        <a:t>Кош-корт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2400">
                          <a:latin typeface="Times New Roman"/>
                          <a:ea typeface="Calibri"/>
                          <a:cs typeface="Times New Roman"/>
                        </a:rPr>
                        <a:t>1744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2400">
                          <a:latin typeface="Times New Roman"/>
                          <a:ea typeface="Calibri"/>
                          <a:cs typeface="Times New Roman"/>
                        </a:rPr>
                        <a:t>1218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2400">
                          <a:latin typeface="Times New Roman"/>
                          <a:ea typeface="Calibri"/>
                          <a:cs typeface="Times New Roman"/>
                        </a:rPr>
                        <a:t>1415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572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2400">
                          <a:latin typeface="Times New Roman"/>
                          <a:ea typeface="Calibri"/>
                          <a:cs typeface="Times New Roman"/>
                        </a:rPr>
                        <a:t>умарталар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2400">
                          <a:latin typeface="Times New Roman"/>
                          <a:ea typeface="Calibri"/>
                          <a:cs typeface="Times New Roman"/>
                        </a:rPr>
                        <a:t>  205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2400">
                          <a:latin typeface="Times New Roman"/>
                          <a:ea typeface="Calibri"/>
                          <a:cs typeface="Times New Roman"/>
                        </a:rPr>
                        <a:t>  238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t-RU" sz="2400" dirty="0">
                          <a:latin typeface="Times New Roman"/>
                          <a:ea typeface="Calibri"/>
                          <a:cs typeface="Times New Roman"/>
                        </a:rPr>
                        <a:t>  245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t-RU" dirty="0" smtClean="0"/>
              <a:t>Медал</a:t>
            </a:r>
            <a:r>
              <a:rPr lang="ru-RU" dirty="0" err="1" smtClean="0"/>
              <a:t>ь</a:t>
            </a:r>
            <a:r>
              <a:rPr lang="tt-RU" dirty="0" smtClean="0"/>
              <a:t>ләр  тапшырылды</a:t>
            </a:r>
            <a:endParaRPr lang="ru-RU" dirty="0"/>
          </a:p>
        </p:txBody>
      </p:sp>
      <p:pic>
        <p:nvPicPr>
          <p:cNvPr id="19458" name="Picture 2" descr="C:\Users\Admin\Desktop\3783_40070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143000"/>
            <a:ext cx="9144000" cy="571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Users\Admin\Desktop\SAM_3798(5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C:\Users\Admin\Desktop\SAM_3792(4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C:\Users\Admin\Desktop\мои  документы\эти_2015\DSC014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C:\Users\Admin\Desktop\мои  документы\эти_2015\DSC014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" y="0"/>
            <a:ext cx="92963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C:\Users\Admin\Desktop\мои  документы\эти_2015\DSC014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2" y="0"/>
            <a:ext cx="758930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C:\Users\Admin\Desktop\мои  документы\эти_2015\DSC014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C:\Users\Admin\Desktop\мои  документы\эти_2015\DSC014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C:\Users\Admin\Desktop\мои  документы\эти_2015\DSC014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C:\Users\Admin\Desktop\мои  документы\эти_2015\DSC014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Admin\Desktop\1431085283mt8my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C:\Users\Admin\Desktop\мои  документы\9_май_2015\DSC026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C:\Users\Admin\Desktop\мои  документы\эти_2015\DSC014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6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t-RU" dirty="0" smtClean="0"/>
              <a:t>Подвор</a:t>
            </a:r>
            <a:r>
              <a:rPr lang="ru-RU" dirty="0" err="1" smtClean="0"/>
              <a:t>ье</a:t>
            </a:r>
            <a:endParaRPr lang="ru-RU" dirty="0"/>
          </a:p>
        </p:txBody>
      </p:sp>
      <p:pic>
        <p:nvPicPr>
          <p:cNvPr id="35842" name="Picture 2" descr="C:\Users\Admin\Desktop\Фото020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38200" y="1066800"/>
            <a:ext cx="6858000" cy="5791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Сабантуй</a:t>
            </a:r>
            <a:endParaRPr lang="ru-RU" dirty="0"/>
          </a:p>
        </p:txBody>
      </p:sp>
      <p:pic>
        <p:nvPicPr>
          <p:cNvPr id="31746" name="Picture 2" descr="C:\Users\Admin\Desktop\саб(2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219200"/>
            <a:ext cx="9144000" cy="5638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3794" name="Picture 2" descr="C:\Users\Admin\Desktop\Фото822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 descr="C:\Users\Admin\Desktop\Фото823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77962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Спонсорыбыз</a:t>
            </a:r>
            <a:r>
              <a:rPr lang="ru-RU" dirty="0" smtClean="0"/>
              <a:t> </a:t>
            </a:r>
            <a:r>
              <a:rPr lang="ru-RU" dirty="0" err="1" smtClean="0"/>
              <a:t>Ршит</a:t>
            </a:r>
            <a:r>
              <a:rPr lang="ru-RU" dirty="0" smtClean="0"/>
              <a:t> </a:t>
            </a:r>
            <a:r>
              <a:rPr lang="ru-RU" dirty="0" err="1" smtClean="0"/>
              <a:t>абый</a:t>
            </a:r>
            <a:r>
              <a:rPr lang="ru-RU" dirty="0" smtClean="0"/>
              <a:t> </a:t>
            </a:r>
            <a:r>
              <a:rPr lang="ru-RU" dirty="0" err="1" smtClean="0"/>
              <a:t>Мифтаховны</a:t>
            </a:r>
            <a:r>
              <a:rPr lang="tt-RU" dirty="0" smtClean="0"/>
              <a:t>ң  чишмәне  күреп  китүе</a:t>
            </a:r>
            <a:endParaRPr lang="ru-RU" dirty="0"/>
          </a:p>
        </p:txBody>
      </p:sp>
      <p:pic>
        <p:nvPicPr>
          <p:cNvPr id="40962" name="Picture 2" descr="C:\Users\Admin\Desktop\рэшит мифтхов\DSC042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57400"/>
            <a:ext cx="9143999" cy="4800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t-RU" dirty="0" smtClean="0"/>
              <a:t>Күршеләре  белән  очрашуы</a:t>
            </a:r>
            <a:endParaRPr lang="ru-RU" dirty="0"/>
          </a:p>
        </p:txBody>
      </p:sp>
      <p:pic>
        <p:nvPicPr>
          <p:cNvPr id="41986" name="Picture 2" descr="C:\Users\Admin\Desktop\рэшит мифтхов\DSC042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9200"/>
            <a:ext cx="9143999" cy="5638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3010" name="Picture 2" descr="C:\Users\Admin\Desktop\рэшит мифтхов\DSC042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 descr="C:\Users\Admin\Desktop\фотки 2015\3783_452450 (1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752</TotalTime>
  <Words>1715</Words>
  <PresentationFormat>Экран (4:3)</PresentationFormat>
  <Paragraphs>879</Paragraphs>
  <Slides>121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121</vt:i4>
      </vt:variant>
    </vt:vector>
  </HeadingPairs>
  <TitlesOfParts>
    <vt:vector size="122" baseType="lpstr">
      <vt:lpstr>Office Theme</vt:lpstr>
      <vt:lpstr>Слайд 1</vt:lpstr>
      <vt:lpstr>Слайд 2</vt:lpstr>
      <vt:lpstr>ОЛЫ УРСАК АВЫЛ ҖИРЛЕГЕ БАШЛЫГЫНЫҢ  2015 ЕЛГА  ЕЛЛЫК ОТЧЕТЫ</vt:lpstr>
      <vt:lpstr>2015 елга куелган план</vt:lpstr>
      <vt:lpstr>Налогның төрләре буенча план һәм үтәлеш </vt:lpstr>
      <vt:lpstr> Список недоимщиков  за 2014  г. по Большерусаковскому СП </vt:lpstr>
      <vt:lpstr>Налог  төрләре</vt:lpstr>
      <vt:lpstr>ШӘХСИ ХУҖАЛЫКЛАРДА ТЕРЛЕКНЕҢ БАШ  САНЫ</vt:lpstr>
      <vt:lpstr>Слайд 9</vt:lpstr>
      <vt:lpstr>Слайд 10</vt:lpstr>
      <vt:lpstr>ИҢ КҮП СӨТ ТАПШЫРУЧЫЛАР</vt:lpstr>
      <vt:lpstr>Көзге  ярмаркада</vt:lpstr>
      <vt:lpstr>Слайд 13</vt:lpstr>
      <vt:lpstr>Авыл җирлегендә булган техника</vt:lpstr>
      <vt:lpstr>2 һәм аннан да күбрәк савым  сыерлары  асраучылар</vt:lpstr>
      <vt:lpstr>Халыкның мәшгүльеге</vt:lpstr>
      <vt:lpstr>Армия Сафларында </vt:lpstr>
      <vt:lpstr>Халыкны су  белән тәэмин итү</vt:lpstr>
      <vt:lpstr>Слайд 19</vt:lpstr>
      <vt:lpstr>Слайд 20</vt:lpstr>
      <vt:lpstr>Суга  түләүгә тарифлар</vt:lpstr>
      <vt:lpstr>ЮЛЛАР</vt:lpstr>
      <vt:lpstr>Слайд 23</vt:lpstr>
      <vt:lpstr>Слайд 24</vt:lpstr>
      <vt:lpstr>Төзелеш  буенча</vt:lpstr>
      <vt:lpstr>Слайд 26</vt:lpstr>
      <vt:lpstr>Слайд 27</vt:lpstr>
      <vt:lpstr>Слайд 28</vt:lpstr>
      <vt:lpstr>Почта бүлегенә телефон интернет кертелде</vt:lpstr>
      <vt:lpstr>Слайд 30</vt:lpstr>
      <vt:lpstr>Мәктәп тирәсен тимер  рәшәткә,сетка белән әйләндереп алынды </vt:lpstr>
      <vt:lpstr>Кече  Урсак  авылында 2 км яңа линия  тартып  урам  утлары куелды</vt:lpstr>
      <vt:lpstr>Чүкри-Алан авылына  “Чиста су “ программасы буенча проект ясалды</vt:lpstr>
      <vt:lpstr>Бушанча, Кече Урсак,Олы  Урсак авылында памятниклар ремонтланды һәм  ясалды</vt:lpstr>
      <vt:lpstr>Бушанча </vt:lpstr>
      <vt:lpstr>Кече  Урсак</vt:lpstr>
      <vt:lpstr>Олы Урсак</vt:lpstr>
      <vt:lpstr>Слайд 38</vt:lpstr>
      <vt:lpstr>Олы  Урсак</vt:lpstr>
      <vt:lpstr>Чүкри-Алан, Олы  Урса авылларында зиярат  тирәләре  ремонтланды</vt:lpstr>
      <vt:lpstr>Слайд 41</vt:lpstr>
      <vt:lpstr>Слайд 42</vt:lpstr>
      <vt:lpstr>Олы Урсакта мәчет  янындагы  кү- пер ремонтланды</vt:lpstr>
      <vt:lpstr>2016 елда  эшләнәсе  эшләр</vt:lpstr>
      <vt:lpstr>Слайд 45</vt:lpstr>
      <vt:lpstr>Слайд 46</vt:lpstr>
      <vt:lpstr>Күп  балалы  гаиләләр</vt:lpstr>
      <vt:lpstr>АВЫЛ ҖИРЛЕГЕНДӘ ДЕМОГРАФИК ХӘЛНЕҢ ТОРЫШЫ </vt:lpstr>
      <vt:lpstr>  МӘКТӘПКӘЧӘ ЯШЬТӘГЕ БАЛАЛАР </vt:lpstr>
      <vt:lpstr>ҮЛҮЧЕЛӘРНЕҢ   УРТАЧА   ЯШЕ </vt:lpstr>
      <vt:lpstr>Слайд 51</vt:lpstr>
      <vt:lpstr>Мәктәп тирәсен тимер  рәшәткә,сетка белән әйләндереп алынды </vt:lpstr>
      <vt:lpstr>Слайд 53</vt:lpstr>
      <vt:lpstr>Слайд 54</vt:lpstr>
      <vt:lpstr> Референдум нигезендә 2015 нче елда эшләнгән эшләр. </vt:lpstr>
      <vt:lpstr>Кече  Урсак</vt:lpstr>
      <vt:lpstr>Гарантия  хаты</vt:lpstr>
      <vt:lpstr>Кече Урсак</vt:lpstr>
      <vt:lpstr>Кече Урсакта яңа  памятник</vt:lpstr>
      <vt:lpstr>Олы Урсак</vt:lpstr>
      <vt:lpstr>Олы Урсак</vt:lpstr>
      <vt:lpstr>Памятник Олы Урсакта</vt:lpstr>
      <vt:lpstr>Слайд 63</vt:lpstr>
      <vt:lpstr>Слайд 64</vt:lpstr>
      <vt:lpstr>Слайд 65</vt:lpstr>
      <vt:lpstr>Слайд 66</vt:lpstr>
      <vt:lpstr>Бушанча</vt:lpstr>
      <vt:lpstr>Бушанча </vt:lpstr>
      <vt:lpstr>Памятник с,Бушанча</vt:lpstr>
      <vt:lpstr>Чисталык</vt:lpstr>
      <vt:lpstr>Слайд 71</vt:lpstr>
      <vt:lpstr>Слайд 72</vt:lpstr>
      <vt:lpstr>Слайд 73</vt:lpstr>
      <vt:lpstr>Слайд 74</vt:lpstr>
      <vt:lpstr>Кече  Урсак  мәдәният йорты</vt:lpstr>
      <vt:lpstr>Олы  Урсак мәдәният  йорты</vt:lpstr>
      <vt:lpstr>Памятник тирәсен  чистарту</vt:lpstr>
      <vt:lpstr>Елкалар  утырттык</vt:lpstr>
      <vt:lpstr>Ветераннарга пакетлар тараттык</vt:lpstr>
      <vt:lpstr>Медальләр  тапшырылды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  <vt:lpstr>Слайд 90</vt:lpstr>
      <vt:lpstr>Слайд 91</vt:lpstr>
      <vt:lpstr>Подворье</vt:lpstr>
      <vt:lpstr>Сабантуй</vt:lpstr>
      <vt:lpstr>Слайд 94</vt:lpstr>
      <vt:lpstr>Слайд 95</vt:lpstr>
      <vt:lpstr>Спонсорыбыз Ршит абый Мифтаховның  чишмәне  күреп  китүе</vt:lpstr>
      <vt:lpstr>Күршеләре  белән  очрашуы</vt:lpstr>
      <vt:lpstr>Слайд 98</vt:lpstr>
      <vt:lpstr>Слайд 99</vt:lpstr>
      <vt:lpstr>Яшьләр  белән эшләү ,спорт</vt:lpstr>
      <vt:lpstr>Слайд 101</vt:lpstr>
      <vt:lpstr>Слайд 102</vt:lpstr>
      <vt:lpstr>Слайд 103</vt:lpstr>
      <vt:lpstr>Халыкка  соөиалҗ  хезмәт  кәрсәтү</vt:lpstr>
      <vt:lpstr>Слайд 105</vt:lpstr>
      <vt:lpstr>Алтын  туйларын уздыручылар</vt:lpstr>
      <vt:lpstr>Кузьмин Денис Анатольевич</vt:lpstr>
      <vt:lpstr>ДНД ларга  удостоверенияләр тапшырылды,депутатларга яңа ел бүләкләре бирелде.</vt:lpstr>
      <vt:lpstr>Пожар куркынычсызлыгы буенча</vt:lpstr>
      <vt:lpstr>Имминиятләштермәгән  йортлар</vt:lpstr>
      <vt:lpstr>Имминиятләштермәгән  йортлар</vt:lpstr>
      <vt:lpstr>Имминиятлештермәгән  йортлар</vt:lpstr>
      <vt:lpstr>Гражданнар мөрәҗәгәте</vt:lpstr>
      <vt:lpstr>Депутатлар халыкны  кабул итү көне</vt:lpstr>
      <vt:lpstr>Слайд 115</vt:lpstr>
      <vt:lpstr>Безнең  депутатлар</vt:lpstr>
      <vt:lpstr>Депутатларга удостоверенияләр тапшыру</vt:lpstr>
      <vt:lpstr>Безнең  спонсорларыбыз</vt:lpstr>
      <vt:lpstr>Безнең спонсорларыбыз</vt:lpstr>
      <vt:lpstr>Безнең спонсорларыбыз</vt:lpstr>
      <vt:lpstr>Слайд 121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ОЛЫ УРСАК АВЫЛ ҖИРЛЕГЕ БАШЛЫГЫНЫҢ  2015 ЕЛГА  ЕЛЛЫК ОТЧЕТЫ</dc:title>
  <dc:creator>Admin</dc:creator>
  <cp:lastModifiedBy>Admin</cp:lastModifiedBy>
  <cp:revision>68</cp:revision>
  <dcterms:created xsi:type="dcterms:W3CDTF">2016-01-15T11:50:46Z</dcterms:created>
  <dcterms:modified xsi:type="dcterms:W3CDTF">2016-01-18T12:27:43Z</dcterms:modified>
</cp:coreProperties>
</file>